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1"/>
  </p:notesMasterIdLst>
  <p:sldIdLst>
    <p:sldId id="256" r:id="rId2"/>
    <p:sldId id="265" r:id="rId3"/>
    <p:sldId id="257" r:id="rId4"/>
    <p:sldId id="258" r:id="rId5"/>
    <p:sldId id="259" r:id="rId6"/>
    <p:sldId id="260" r:id="rId7"/>
    <p:sldId id="261" r:id="rId8"/>
    <p:sldId id="262" r:id="rId9"/>
    <p:sldId id="263" r:id="rId10"/>
  </p:sldIdLst>
  <p:sldSz cx="14630400" cy="8229600"/>
  <p:notesSz cx="8229600" cy="14630400"/>
  <p:embeddedFontLst>
    <p:embeddedFont>
      <p:font typeface="Calibri" panose="020F0502020204030204" pitchFamily="34" charset="0"/>
      <p:regular r:id="rId12"/>
      <p:bold r:id="rId13"/>
      <p:italic r:id="rId14"/>
      <p:boldItalic r:id="rId15"/>
    </p:embeddedFont>
    <p:embeddedFont>
      <p:font typeface="Inter" panose="020B0604020202020204" charset="0"/>
      <p:regular r:id="rId1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46" d="100"/>
          <a:sy n="46" d="100"/>
        </p:scale>
        <p:origin x="739"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5.fntdata"/><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960056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9.png"/><Relationship Id="rId5" Type="http://schemas.openxmlformats.org/officeDocument/2006/relationships/image" Target="../media/image8.png"/><Relationship Id="rId10" Type="http://schemas.openxmlformats.org/officeDocument/2006/relationships/image" Target="../media/image13.jpg"/><Relationship Id="rId4" Type="http://schemas.openxmlformats.org/officeDocument/2006/relationships/image" Target="../media/image7.png"/><Relationship Id="rId9" Type="http://schemas.openxmlformats.org/officeDocument/2006/relationships/image" Target="../media/image12.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604248"/>
            <a:ext cx="7556421" cy="1488519"/>
          </a:xfrm>
          <a:prstGeom prst="rect">
            <a:avLst/>
          </a:prstGeom>
          <a:noFill/>
          <a:ln/>
        </p:spPr>
        <p:txBody>
          <a:bodyPr wrap="square" lIns="0" tIns="0" rIns="0" bIns="0" rtlCol="0" anchor="t"/>
          <a:lstStyle/>
          <a:p>
            <a:pPr>
              <a:lnSpc>
                <a:spcPts val="5850"/>
              </a:lnSpc>
            </a:pPr>
            <a:r>
              <a:rPr lang="en-US" sz="4650" b="1" dirty="0">
                <a:solidFill>
                  <a:srgbClr val="000000"/>
                </a:solidFill>
                <a:latin typeface="Petrona Bold" pitchFamily="34" charset="0"/>
                <a:ea typeface="Petrona Bold" pitchFamily="34" charset="-122"/>
                <a:cs typeface="Petrona Bold" pitchFamily="34" charset="-120"/>
              </a:rPr>
              <a:t>IA Générative: </a:t>
            </a:r>
            <a:r>
              <a:rPr lang="en-US" sz="4650" b="1" dirty="0" err="1">
                <a:solidFill>
                  <a:srgbClr val="000000"/>
                </a:solidFill>
                <a:latin typeface="Petrona Bold" pitchFamily="34" charset="0"/>
                <a:ea typeface="Petrona Bold" pitchFamily="34" charset="-122"/>
                <a:cs typeface="Petrona Bold" pitchFamily="34" charset="-120"/>
              </a:rPr>
              <a:t>Générateur</a:t>
            </a:r>
            <a:r>
              <a:rPr lang="en-US" sz="4650" b="1" dirty="0">
                <a:solidFill>
                  <a:srgbClr val="000000"/>
                </a:solidFill>
                <a:latin typeface="Petrona Bold" pitchFamily="34" charset="0"/>
                <a:ea typeface="Petrona Bold" pitchFamily="34" charset="-122"/>
                <a:cs typeface="Petrona Bold" pitchFamily="34" charset="-120"/>
              </a:rPr>
              <a:t> Naruto avec </a:t>
            </a:r>
            <a:r>
              <a:rPr kumimoji="0" lang="en-US" altLang="en-US" sz="4800" b="1" i="0" u="none" strike="noStrike" cap="none" normalizeH="0" baseline="0" dirty="0">
                <a:ln>
                  <a:noFill/>
                </a:ln>
                <a:effectLst/>
                <a:latin typeface="Poppins"/>
              </a:rPr>
              <a:t>Adversarial Diffusion Distillation</a:t>
            </a:r>
            <a:endParaRPr lang="en-US" sz="4650" dirty="0"/>
          </a:p>
        </p:txBody>
      </p:sp>
      <p:sp>
        <p:nvSpPr>
          <p:cNvPr id="4" name="Text 1"/>
          <p:cNvSpPr/>
          <p:nvPr/>
        </p:nvSpPr>
        <p:spPr>
          <a:xfrm>
            <a:off x="415637" y="5710616"/>
            <a:ext cx="7934574" cy="2540318"/>
          </a:xfrm>
          <a:prstGeom prst="rect">
            <a:avLst/>
          </a:prstGeom>
          <a:noFill/>
          <a:ln/>
        </p:spPr>
        <p:txBody>
          <a:bodyPr wrap="square" lIns="0" tIns="0" rIns="0" bIns="0" rtlCol="0" anchor="t"/>
          <a:lstStyle/>
          <a:p>
            <a:pPr marL="0" indent="0" algn="l">
              <a:lnSpc>
                <a:spcPts val="2850"/>
              </a:lnSpc>
              <a:buNone/>
            </a:pPr>
            <a:r>
              <a:rPr lang="en-US" sz="1750" b="1" dirty="0">
                <a:solidFill>
                  <a:srgbClr val="272525"/>
                </a:solidFill>
                <a:latin typeface="Inter" pitchFamily="34" charset="0"/>
                <a:ea typeface="Inter" pitchFamily="34" charset="-122"/>
                <a:cs typeface="Inter" pitchFamily="34" charset="-120"/>
              </a:rPr>
              <a:t>Sebastien GASIOR, Marc-Antoine KALMUK, Titouan VETIER et Dean BAH</a:t>
            </a:r>
            <a:endParaRPr lang="en-US" sz="1750" b="1" dirty="0"/>
          </a:p>
        </p:txBody>
      </p:sp>
      <p:sp>
        <p:nvSpPr>
          <p:cNvPr id="5" name="Shape 2"/>
          <p:cNvSpPr/>
          <p:nvPr/>
        </p:nvSpPr>
        <p:spPr>
          <a:xfrm>
            <a:off x="793790" y="6245304"/>
            <a:ext cx="362903" cy="362903"/>
          </a:xfrm>
          <a:prstGeom prst="roundRect">
            <a:avLst>
              <a:gd name="adj" fmla="val 25194296"/>
            </a:avLst>
          </a:prstGeom>
          <a:noFill/>
          <a:ln w="7620">
            <a:solidFill>
              <a:srgbClr val="FFFFFF"/>
            </a:solidFill>
            <a:prstDash val="solid"/>
          </a:ln>
        </p:spPr>
      </p:sp>
      <p:sp>
        <p:nvSpPr>
          <p:cNvPr id="7" name="Text 3"/>
          <p:cNvSpPr/>
          <p:nvPr/>
        </p:nvSpPr>
        <p:spPr>
          <a:xfrm>
            <a:off x="1270040" y="6228398"/>
            <a:ext cx="1809036" cy="396835"/>
          </a:xfrm>
          <a:prstGeom prst="rect">
            <a:avLst/>
          </a:prstGeom>
          <a:noFill/>
          <a:ln/>
        </p:spPr>
        <p:txBody>
          <a:bodyPr wrap="none" lIns="0" tIns="0" rIns="0" bIns="0" rtlCol="0" anchor="t"/>
          <a:lstStyle/>
          <a:p>
            <a:pPr marL="0" indent="0" algn="l">
              <a:lnSpc>
                <a:spcPts val="3100"/>
              </a:lnSpc>
              <a:buNone/>
            </a:pPr>
            <a:endParaRPr lang="en-US" sz="22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97478A8-FD46-4A05-A44E-E45ACEA04708}"/>
              </a:ext>
            </a:extLst>
          </p:cNvPr>
          <p:cNvSpPr>
            <a:spLocks noChangeArrowheads="1"/>
          </p:cNvSpPr>
          <p:nvPr/>
        </p:nvSpPr>
        <p:spPr bwMode="auto">
          <a:xfrm>
            <a:off x="0" y="-1569660"/>
            <a:ext cx="6284093" cy="3139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ctr" latinLnBrk="0" hangingPunct="0">
              <a:lnSpc>
                <a:spcPct val="100000"/>
              </a:lnSpc>
              <a:spcBef>
                <a:spcPct val="0"/>
              </a:spcBef>
              <a:spcAft>
                <a:spcPct val="0"/>
              </a:spcAft>
              <a:buClrTx/>
              <a:buSzTx/>
              <a:buFontTx/>
              <a:buNone/>
              <a:tabLst/>
            </a:pPr>
            <a:endParaRPr kumimoji="0" lang="en-US" altLang="en-US" sz="3600" b="1" i="0" u="none" strike="noStrike" cap="none" normalizeH="0" baseline="0" dirty="0">
              <a:ln>
                <a:noFill/>
              </a:ln>
              <a:solidFill>
                <a:srgbClr val="FFFFFF"/>
              </a:solidFill>
              <a:effectLst/>
              <a:latin typeface="Poppins"/>
            </a:endParaRPr>
          </a:p>
          <a:p>
            <a:pPr marL="0" marR="0" lvl="0" indent="0" algn="l" defTabSz="914400" rtl="0" eaLnBrk="0" fontAlgn="ctr" latinLnBrk="0" hangingPunct="0">
              <a:lnSpc>
                <a:spcPct val="100000"/>
              </a:lnSpc>
              <a:spcBef>
                <a:spcPct val="0"/>
              </a:spcBef>
              <a:spcAft>
                <a:spcPct val="0"/>
              </a:spcAft>
              <a:buClrTx/>
              <a:buSzTx/>
              <a:buFontTx/>
              <a:buNone/>
              <a:tabLst/>
            </a:pPr>
            <a:endParaRPr lang="en-US" altLang="en-US" sz="3600" b="1" dirty="0">
              <a:solidFill>
                <a:srgbClr val="FFFFFF"/>
              </a:solidFill>
              <a:latin typeface="Poppins"/>
            </a:endParaRPr>
          </a:p>
          <a:p>
            <a:pPr marL="0" marR="0" lvl="0" indent="0" algn="l" defTabSz="914400" rtl="0" eaLnBrk="0" fontAlgn="ctr" latinLnBrk="0" hangingPunct="0">
              <a:lnSpc>
                <a:spcPct val="100000"/>
              </a:lnSpc>
              <a:spcBef>
                <a:spcPct val="0"/>
              </a:spcBef>
              <a:spcAft>
                <a:spcPct val="0"/>
              </a:spcAft>
              <a:buClrTx/>
              <a:buSzTx/>
              <a:buFontTx/>
              <a:buNone/>
              <a:tabLst/>
            </a:pPr>
            <a:endParaRPr kumimoji="0" lang="en-US" altLang="en-US" sz="3600" b="1" i="0" u="none" strike="noStrike" cap="none" normalizeH="0" baseline="0" dirty="0">
              <a:ln>
                <a:noFill/>
              </a:ln>
              <a:solidFill>
                <a:srgbClr val="FFFFFF"/>
              </a:solidFill>
              <a:effectLst/>
              <a:latin typeface="Poppins"/>
            </a:endParaRPr>
          </a:p>
          <a:p>
            <a:pPr marL="0" marR="0" lvl="0" indent="0" algn="l" defTabSz="914400" rtl="0" eaLnBrk="0" fontAlgn="ctr" latinLnBrk="0" hangingPunct="0">
              <a:lnSpc>
                <a:spcPct val="100000"/>
              </a:lnSpc>
              <a:spcBef>
                <a:spcPct val="0"/>
              </a:spcBef>
              <a:spcAft>
                <a:spcPct val="0"/>
              </a:spcAft>
              <a:buClrTx/>
              <a:buSzTx/>
              <a:buFontTx/>
              <a:buNone/>
              <a:tabLst/>
            </a:pPr>
            <a:endParaRPr lang="en-US" altLang="en-US" sz="3600" b="1" dirty="0">
              <a:solidFill>
                <a:srgbClr val="FFFFFF"/>
              </a:solidFill>
              <a:latin typeface="Poppins"/>
            </a:endParaRPr>
          </a:p>
          <a:p>
            <a:pPr marL="0" marR="0" lvl="0" indent="0" algn="l" defTabSz="914400" rtl="0" eaLnBrk="0" fontAlgn="ctr" latinLnBrk="0" hangingPunct="0">
              <a:lnSpc>
                <a:spcPct val="100000"/>
              </a:lnSpc>
              <a:spcBef>
                <a:spcPct val="0"/>
              </a:spcBef>
              <a:spcAft>
                <a:spcPct val="0"/>
              </a:spcAft>
              <a:buClrTx/>
              <a:buSzTx/>
              <a:buFontTx/>
              <a:buNone/>
              <a:tabLst/>
            </a:pPr>
            <a:r>
              <a:rPr kumimoji="0" lang="en-US" altLang="en-US" sz="3600" b="1" i="0" u="none" strike="noStrike" cap="none" normalizeH="0" baseline="0" dirty="0">
                <a:ln>
                  <a:noFill/>
                </a:ln>
                <a:effectLst/>
                <a:latin typeface="Poppins"/>
              </a:rPr>
              <a:t>Overview of the Present Project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 name="Rectangle 2">
            <a:extLst>
              <a:ext uri="{FF2B5EF4-FFF2-40B4-BE49-F238E27FC236}">
                <a16:creationId xmlns:a16="http://schemas.microsoft.com/office/drawing/2014/main" id="{51BD2029-A455-44F3-A2CC-C3763D5DBE0F}"/>
              </a:ext>
            </a:extLst>
          </p:cNvPr>
          <p:cNvSpPr>
            <a:spLocks noChangeArrowheads="1"/>
          </p:cNvSpPr>
          <p:nvPr/>
        </p:nvSpPr>
        <p:spPr bwMode="auto">
          <a:xfrm>
            <a:off x="0" y="0"/>
            <a:ext cx="146304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5" name="Image 4">
            <a:extLst>
              <a:ext uri="{FF2B5EF4-FFF2-40B4-BE49-F238E27FC236}">
                <a16:creationId xmlns:a16="http://schemas.microsoft.com/office/drawing/2014/main" id="{4ABE5ADC-7759-40E7-82C4-2D157E058E17}"/>
              </a:ext>
            </a:extLst>
          </p:cNvPr>
          <p:cNvPicPr>
            <a:picLocks noChangeAspect="1"/>
          </p:cNvPicPr>
          <p:nvPr/>
        </p:nvPicPr>
        <p:blipFill>
          <a:blip r:embed="rId2"/>
          <a:stretch>
            <a:fillRect/>
          </a:stretch>
        </p:blipFill>
        <p:spPr>
          <a:xfrm>
            <a:off x="0" y="2510680"/>
            <a:ext cx="14630400" cy="5539028"/>
          </a:xfrm>
          <a:prstGeom prst="rect">
            <a:avLst/>
          </a:prstGeom>
        </p:spPr>
      </p:pic>
    </p:spTree>
    <p:extLst>
      <p:ext uri="{BB962C8B-B14F-4D97-AF65-F5344CB8AC3E}">
        <p14:creationId xmlns:p14="http://schemas.microsoft.com/office/powerpoint/2010/main" val="34275547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1469231"/>
            <a:ext cx="13042821" cy="1488519"/>
          </a:xfrm>
          <a:prstGeom prst="rect">
            <a:avLst/>
          </a:prstGeom>
          <a:noFill/>
          <a:ln/>
        </p:spPr>
        <p:txBody>
          <a:bodyPr wrap="square" lIns="0" tIns="0" rIns="0" bIns="0" rtlCol="0" anchor="t"/>
          <a:lstStyle/>
          <a:p>
            <a:pPr marL="0" indent="0" algn="l">
              <a:lnSpc>
                <a:spcPts val="5850"/>
              </a:lnSpc>
              <a:buNone/>
            </a:pPr>
            <a:r>
              <a:rPr lang="en-US" sz="4650" b="1" dirty="0">
                <a:solidFill>
                  <a:srgbClr val="000000"/>
                </a:solidFill>
                <a:latin typeface="Petrona Bold" pitchFamily="34" charset="0"/>
                <a:ea typeface="Petrona Bold" pitchFamily="34" charset="-122"/>
                <a:cs typeface="Petrona Bold" pitchFamily="34" charset="-120"/>
              </a:rPr>
              <a:t>Méthodologie: Adversarial Diffusion Distillation</a:t>
            </a:r>
            <a:endParaRPr lang="en-US" sz="4650" dirty="0"/>
          </a:p>
        </p:txBody>
      </p:sp>
      <p:sp>
        <p:nvSpPr>
          <p:cNvPr id="3" name="Text 1"/>
          <p:cNvSpPr/>
          <p:nvPr/>
        </p:nvSpPr>
        <p:spPr>
          <a:xfrm>
            <a:off x="793790" y="3524726"/>
            <a:ext cx="2977039" cy="372070"/>
          </a:xfrm>
          <a:prstGeom prst="rect">
            <a:avLst/>
          </a:prstGeom>
          <a:noFill/>
          <a:ln/>
        </p:spPr>
        <p:txBody>
          <a:bodyPr wrap="none" lIns="0" tIns="0" rIns="0" bIns="0" rtlCol="0" anchor="t"/>
          <a:lstStyle/>
          <a:p>
            <a:pPr marL="0" indent="0" algn="l">
              <a:lnSpc>
                <a:spcPts val="2900"/>
              </a:lnSpc>
              <a:buNone/>
            </a:pPr>
            <a:r>
              <a:rPr lang="en-US" sz="2300" b="1" dirty="0">
                <a:solidFill>
                  <a:srgbClr val="000000"/>
                </a:solidFill>
                <a:latin typeface="Petrona Bold" pitchFamily="34" charset="0"/>
                <a:ea typeface="Petrona Bold" pitchFamily="34" charset="-122"/>
                <a:cs typeface="Petrona Bold" pitchFamily="34" charset="-120"/>
              </a:rPr>
              <a:t>Modèle Teacher</a:t>
            </a:r>
            <a:endParaRPr lang="en-US" sz="2300" dirty="0"/>
          </a:p>
        </p:txBody>
      </p:sp>
      <p:sp>
        <p:nvSpPr>
          <p:cNvPr id="4" name="Text 2"/>
          <p:cNvSpPr/>
          <p:nvPr/>
        </p:nvSpPr>
        <p:spPr>
          <a:xfrm>
            <a:off x="793790" y="4123611"/>
            <a:ext cx="3978116" cy="1451610"/>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Un modèle Stable Diffusion finetuné sur un corpus d'images de Naruto, servant de référence en matière de qualité d'image.</a:t>
            </a:r>
            <a:endParaRPr lang="en-US" sz="1750" dirty="0"/>
          </a:p>
        </p:txBody>
      </p:sp>
      <p:sp>
        <p:nvSpPr>
          <p:cNvPr id="5" name="Text 3"/>
          <p:cNvSpPr/>
          <p:nvPr/>
        </p:nvSpPr>
        <p:spPr>
          <a:xfrm>
            <a:off x="5332928" y="3524726"/>
            <a:ext cx="2977039" cy="372070"/>
          </a:xfrm>
          <a:prstGeom prst="rect">
            <a:avLst/>
          </a:prstGeom>
          <a:noFill/>
          <a:ln/>
        </p:spPr>
        <p:txBody>
          <a:bodyPr wrap="none" lIns="0" tIns="0" rIns="0" bIns="0" rtlCol="0" anchor="t"/>
          <a:lstStyle/>
          <a:p>
            <a:pPr marL="0" indent="0" algn="l">
              <a:lnSpc>
                <a:spcPts val="2900"/>
              </a:lnSpc>
              <a:buNone/>
            </a:pPr>
            <a:r>
              <a:rPr lang="en-US" sz="2300" b="1" dirty="0">
                <a:solidFill>
                  <a:srgbClr val="000000"/>
                </a:solidFill>
                <a:latin typeface="Petrona Bold" pitchFamily="34" charset="0"/>
                <a:ea typeface="Petrona Bold" pitchFamily="34" charset="-122"/>
                <a:cs typeface="Petrona Bold" pitchFamily="34" charset="-120"/>
              </a:rPr>
              <a:t>Modèle Student</a:t>
            </a:r>
            <a:endParaRPr lang="en-US" sz="2300" dirty="0"/>
          </a:p>
        </p:txBody>
      </p:sp>
      <p:sp>
        <p:nvSpPr>
          <p:cNvPr id="6" name="Text 4"/>
          <p:cNvSpPr/>
          <p:nvPr/>
        </p:nvSpPr>
        <p:spPr>
          <a:xfrm>
            <a:off x="5332928" y="4123611"/>
            <a:ext cx="3978116" cy="1451610"/>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Une version plus compacte avec une architecture UNet simplifiée, entraînée à imiter les sorties du modèle teacher.</a:t>
            </a:r>
            <a:endParaRPr lang="en-US" sz="1750" dirty="0"/>
          </a:p>
        </p:txBody>
      </p:sp>
      <p:sp>
        <p:nvSpPr>
          <p:cNvPr id="7" name="Text 5"/>
          <p:cNvSpPr/>
          <p:nvPr/>
        </p:nvSpPr>
        <p:spPr>
          <a:xfrm>
            <a:off x="9872067" y="3524726"/>
            <a:ext cx="2977039" cy="372070"/>
          </a:xfrm>
          <a:prstGeom prst="rect">
            <a:avLst/>
          </a:prstGeom>
          <a:noFill/>
          <a:ln/>
        </p:spPr>
        <p:txBody>
          <a:bodyPr wrap="none" lIns="0" tIns="0" rIns="0" bIns="0" rtlCol="0" anchor="t"/>
          <a:lstStyle/>
          <a:p>
            <a:pPr marL="0" indent="0" algn="l">
              <a:lnSpc>
                <a:spcPts val="2900"/>
              </a:lnSpc>
              <a:buNone/>
            </a:pPr>
            <a:r>
              <a:rPr lang="en-US" sz="2300" b="1" dirty="0">
                <a:solidFill>
                  <a:srgbClr val="000000"/>
                </a:solidFill>
                <a:latin typeface="Petrona Bold" pitchFamily="34" charset="0"/>
                <a:ea typeface="Petrona Bold" pitchFamily="34" charset="-122"/>
                <a:cs typeface="Petrona Bold" pitchFamily="34" charset="-120"/>
              </a:rPr>
              <a:t>Discriminateur</a:t>
            </a:r>
            <a:endParaRPr lang="en-US" sz="2300" dirty="0"/>
          </a:p>
        </p:txBody>
      </p:sp>
      <p:sp>
        <p:nvSpPr>
          <p:cNvPr id="8" name="Text 6"/>
          <p:cNvSpPr/>
          <p:nvPr/>
        </p:nvSpPr>
        <p:spPr>
          <a:xfrm>
            <a:off x="9872067" y="4123611"/>
            <a:ext cx="3978116" cy="1451610"/>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Un réseau qui distingue les images du teacher de celles du student, incitant le student à générer des images plus convaincantes.</a:t>
            </a:r>
            <a:endParaRPr lang="en-US" sz="1750" dirty="0"/>
          </a:p>
        </p:txBody>
      </p:sp>
      <p:sp>
        <p:nvSpPr>
          <p:cNvPr id="9" name="Text 7"/>
          <p:cNvSpPr/>
          <p:nvPr/>
        </p:nvSpPr>
        <p:spPr>
          <a:xfrm>
            <a:off x="793790" y="6034445"/>
            <a:ext cx="13042821" cy="725805"/>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La méthode ADD repose sur ces trois éléments principaux. L'entraînement combine une loss de distillation (alignement sur les sorties du teacher) et une loss adversariale (tromper le discriminateur).</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35779" y="590193"/>
            <a:ext cx="7645241" cy="1405176"/>
          </a:xfrm>
          <a:prstGeom prst="rect">
            <a:avLst/>
          </a:prstGeom>
          <a:noFill/>
          <a:ln/>
        </p:spPr>
        <p:txBody>
          <a:bodyPr wrap="square" lIns="0" tIns="0" rIns="0" bIns="0" rtlCol="0" anchor="t"/>
          <a:lstStyle/>
          <a:p>
            <a:pPr marL="0" indent="0" algn="l">
              <a:lnSpc>
                <a:spcPts val="5500"/>
              </a:lnSpc>
              <a:buNone/>
            </a:pPr>
            <a:r>
              <a:rPr lang="en-US" sz="4400" b="1" dirty="0">
                <a:solidFill>
                  <a:srgbClr val="000000"/>
                </a:solidFill>
                <a:latin typeface="Petrona Bold" pitchFamily="34" charset="0"/>
                <a:ea typeface="Petrona Bold" pitchFamily="34" charset="-122"/>
                <a:cs typeface="Petrona Bold" pitchFamily="34" charset="-120"/>
              </a:rPr>
              <a:t>Dataset: Images de l'univers Naruto</a:t>
            </a:r>
            <a:endParaRPr lang="en-US" sz="4400" dirty="0"/>
          </a:p>
        </p:txBody>
      </p:sp>
      <p:sp>
        <p:nvSpPr>
          <p:cNvPr id="4" name="Shape 1"/>
          <p:cNvSpPr/>
          <p:nvPr/>
        </p:nvSpPr>
        <p:spPr>
          <a:xfrm>
            <a:off x="6235779" y="2557343"/>
            <a:ext cx="481727" cy="481727"/>
          </a:xfrm>
          <a:prstGeom prst="roundRect">
            <a:avLst>
              <a:gd name="adj" fmla="val 18670"/>
            </a:avLst>
          </a:prstGeom>
          <a:solidFill>
            <a:srgbClr val="CCEEFF"/>
          </a:solidFill>
          <a:ln w="7620">
            <a:solidFill>
              <a:srgbClr val="B2D4E5"/>
            </a:solidFill>
            <a:prstDash val="solid"/>
          </a:ln>
        </p:spPr>
      </p:sp>
      <p:sp>
        <p:nvSpPr>
          <p:cNvPr id="5" name="Text 2"/>
          <p:cNvSpPr/>
          <p:nvPr/>
        </p:nvSpPr>
        <p:spPr>
          <a:xfrm>
            <a:off x="6931581" y="2557343"/>
            <a:ext cx="2810470" cy="351353"/>
          </a:xfrm>
          <a:prstGeom prst="rect">
            <a:avLst/>
          </a:prstGeom>
          <a:noFill/>
          <a:ln/>
        </p:spPr>
        <p:txBody>
          <a:bodyPr wrap="none" lIns="0" tIns="0" rIns="0" bIns="0" rtlCol="0" anchor="t"/>
          <a:lstStyle/>
          <a:p>
            <a:pPr marL="0" indent="0" algn="l">
              <a:lnSpc>
                <a:spcPts val="2750"/>
              </a:lnSpc>
              <a:buNone/>
            </a:pPr>
            <a:r>
              <a:rPr lang="en-US" sz="2200" b="1" dirty="0">
                <a:solidFill>
                  <a:srgbClr val="272525"/>
                </a:solidFill>
                <a:latin typeface="Petrona Bold" pitchFamily="34" charset="0"/>
                <a:ea typeface="Petrona Bold" pitchFamily="34" charset="-122"/>
                <a:cs typeface="Petrona Bold" pitchFamily="34" charset="-120"/>
              </a:rPr>
              <a:t>Sources</a:t>
            </a:r>
            <a:endParaRPr lang="en-US" sz="2200" dirty="0"/>
          </a:p>
        </p:txBody>
      </p:sp>
      <p:sp>
        <p:nvSpPr>
          <p:cNvPr id="6" name="Text 3"/>
          <p:cNvSpPr/>
          <p:nvPr/>
        </p:nvSpPr>
        <p:spPr>
          <a:xfrm>
            <a:off x="6931581" y="3037165"/>
            <a:ext cx="3019782" cy="1027986"/>
          </a:xfrm>
          <a:prstGeom prst="rect">
            <a:avLst/>
          </a:prstGeom>
          <a:noFill/>
          <a:ln/>
        </p:spPr>
        <p:txBody>
          <a:bodyPr wrap="square" lIns="0" tIns="0" rIns="0" bIns="0" rtlCol="0" anchor="t"/>
          <a:lstStyle/>
          <a:p>
            <a:pPr marL="0" indent="0" algn="l">
              <a:lnSpc>
                <a:spcPts val="2650"/>
              </a:lnSpc>
              <a:buNone/>
            </a:pPr>
            <a:r>
              <a:rPr lang="en-US" sz="1650" dirty="0">
                <a:solidFill>
                  <a:srgbClr val="272525"/>
                </a:solidFill>
                <a:latin typeface="Inter" pitchFamily="34" charset="0"/>
                <a:ea typeface="Inter" pitchFamily="34" charset="-122"/>
                <a:cs typeface="Inter" pitchFamily="34" charset="-120"/>
              </a:rPr>
              <a:t>Captures d'écran d'épisodes animés, extraits de mangas et fan arts.</a:t>
            </a:r>
            <a:endParaRPr lang="en-US" sz="1650" dirty="0"/>
          </a:p>
        </p:txBody>
      </p:sp>
      <p:sp>
        <p:nvSpPr>
          <p:cNvPr id="7" name="Shape 4"/>
          <p:cNvSpPr/>
          <p:nvPr/>
        </p:nvSpPr>
        <p:spPr>
          <a:xfrm>
            <a:off x="10165437" y="2557343"/>
            <a:ext cx="481727" cy="481727"/>
          </a:xfrm>
          <a:prstGeom prst="roundRect">
            <a:avLst>
              <a:gd name="adj" fmla="val 18670"/>
            </a:avLst>
          </a:prstGeom>
          <a:solidFill>
            <a:srgbClr val="CCEEFF"/>
          </a:solidFill>
          <a:ln w="7620">
            <a:solidFill>
              <a:srgbClr val="B2D4E5"/>
            </a:solidFill>
            <a:prstDash val="solid"/>
          </a:ln>
        </p:spPr>
      </p:sp>
      <p:sp>
        <p:nvSpPr>
          <p:cNvPr id="8" name="Text 5"/>
          <p:cNvSpPr/>
          <p:nvPr/>
        </p:nvSpPr>
        <p:spPr>
          <a:xfrm>
            <a:off x="10861238" y="2557343"/>
            <a:ext cx="2810470" cy="351353"/>
          </a:xfrm>
          <a:prstGeom prst="rect">
            <a:avLst/>
          </a:prstGeom>
          <a:noFill/>
          <a:ln/>
        </p:spPr>
        <p:txBody>
          <a:bodyPr wrap="none" lIns="0" tIns="0" rIns="0" bIns="0" rtlCol="0" anchor="t"/>
          <a:lstStyle/>
          <a:p>
            <a:pPr marL="0" indent="0" algn="l">
              <a:lnSpc>
                <a:spcPts val="2750"/>
              </a:lnSpc>
              <a:buNone/>
            </a:pPr>
            <a:r>
              <a:rPr lang="en-US" sz="2200" b="1" dirty="0">
                <a:solidFill>
                  <a:srgbClr val="272525"/>
                </a:solidFill>
                <a:latin typeface="Petrona Bold" pitchFamily="34" charset="0"/>
                <a:ea typeface="Petrona Bold" pitchFamily="34" charset="-122"/>
                <a:cs typeface="Petrona Bold" pitchFamily="34" charset="-120"/>
              </a:rPr>
              <a:t>Descriptions</a:t>
            </a:r>
            <a:endParaRPr lang="en-US" sz="2200" dirty="0"/>
          </a:p>
        </p:txBody>
      </p:sp>
      <p:sp>
        <p:nvSpPr>
          <p:cNvPr id="9" name="Text 6"/>
          <p:cNvSpPr/>
          <p:nvPr/>
        </p:nvSpPr>
        <p:spPr>
          <a:xfrm>
            <a:off x="10861238" y="3037165"/>
            <a:ext cx="3019782" cy="1713309"/>
          </a:xfrm>
          <a:prstGeom prst="rect">
            <a:avLst/>
          </a:prstGeom>
          <a:noFill/>
          <a:ln/>
        </p:spPr>
        <p:txBody>
          <a:bodyPr wrap="square" lIns="0" tIns="0" rIns="0" bIns="0" rtlCol="0" anchor="t"/>
          <a:lstStyle/>
          <a:p>
            <a:pPr marL="0" indent="0" algn="l">
              <a:lnSpc>
                <a:spcPts val="2650"/>
              </a:lnSpc>
              <a:buNone/>
            </a:pPr>
            <a:r>
              <a:rPr lang="en-US" sz="1650" dirty="0">
                <a:solidFill>
                  <a:srgbClr val="272525"/>
                </a:solidFill>
                <a:latin typeface="Inter" pitchFamily="34" charset="0"/>
                <a:ea typeface="Inter" pitchFamily="34" charset="-122"/>
                <a:cs typeface="Inter" pitchFamily="34" charset="-120"/>
              </a:rPr>
              <a:t>Légendes textuelles générées ou annotées à la main pour capturer les éléments clés de chaque image.</a:t>
            </a:r>
            <a:endParaRPr lang="en-US" sz="1650" dirty="0"/>
          </a:p>
        </p:txBody>
      </p:sp>
      <p:sp>
        <p:nvSpPr>
          <p:cNvPr id="10" name="Shape 7"/>
          <p:cNvSpPr/>
          <p:nvPr/>
        </p:nvSpPr>
        <p:spPr>
          <a:xfrm>
            <a:off x="6235779" y="5205413"/>
            <a:ext cx="481727" cy="481727"/>
          </a:xfrm>
          <a:prstGeom prst="roundRect">
            <a:avLst>
              <a:gd name="adj" fmla="val 18670"/>
            </a:avLst>
          </a:prstGeom>
          <a:solidFill>
            <a:srgbClr val="CCEEFF"/>
          </a:solidFill>
          <a:ln w="7620">
            <a:solidFill>
              <a:srgbClr val="B2D4E5"/>
            </a:solidFill>
            <a:prstDash val="solid"/>
          </a:ln>
        </p:spPr>
      </p:sp>
      <p:sp>
        <p:nvSpPr>
          <p:cNvPr id="11" name="Text 8"/>
          <p:cNvSpPr/>
          <p:nvPr/>
        </p:nvSpPr>
        <p:spPr>
          <a:xfrm>
            <a:off x="6931581" y="5205413"/>
            <a:ext cx="2810470" cy="351353"/>
          </a:xfrm>
          <a:prstGeom prst="rect">
            <a:avLst/>
          </a:prstGeom>
          <a:noFill/>
          <a:ln/>
        </p:spPr>
        <p:txBody>
          <a:bodyPr wrap="none" lIns="0" tIns="0" rIns="0" bIns="0" rtlCol="0" anchor="t"/>
          <a:lstStyle/>
          <a:p>
            <a:pPr marL="0" indent="0" algn="l">
              <a:lnSpc>
                <a:spcPts val="2750"/>
              </a:lnSpc>
              <a:buNone/>
            </a:pPr>
            <a:r>
              <a:rPr lang="en-US" sz="2200" b="1" dirty="0">
                <a:solidFill>
                  <a:srgbClr val="272525"/>
                </a:solidFill>
                <a:latin typeface="Petrona Bold" pitchFamily="34" charset="0"/>
                <a:ea typeface="Petrona Bold" pitchFamily="34" charset="-122"/>
                <a:cs typeface="Petrona Bold" pitchFamily="34" charset="-120"/>
              </a:rPr>
              <a:t>Prétraitement</a:t>
            </a:r>
            <a:endParaRPr lang="en-US" sz="2200" dirty="0"/>
          </a:p>
        </p:txBody>
      </p:sp>
      <p:sp>
        <p:nvSpPr>
          <p:cNvPr id="12" name="Text 9"/>
          <p:cNvSpPr/>
          <p:nvPr/>
        </p:nvSpPr>
        <p:spPr>
          <a:xfrm>
            <a:off x="6931581" y="5685234"/>
            <a:ext cx="6949440" cy="685324"/>
          </a:xfrm>
          <a:prstGeom prst="rect">
            <a:avLst/>
          </a:prstGeom>
          <a:noFill/>
          <a:ln/>
        </p:spPr>
        <p:txBody>
          <a:bodyPr wrap="square" lIns="0" tIns="0" rIns="0" bIns="0" rtlCol="0" anchor="t"/>
          <a:lstStyle/>
          <a:p>
            <a:pPr marL="0" indent="0" algn="l">
              <a:lnSpc>
                <a:spcPts val="2650"/>
              </a:lnSpc>
              <a:buNone/>
            </a:pPr>
            <a:r>
              <a:rPr lang="en-US" sz="1650" dirty="0">
                <a:solidFill>
                  <a:srgbClr val="272525"/>
                </a:solidFill>
                <a:latin typeface="Inter" pitchFamily="34" charset="0"/>
                <a:ea typeface="Inter" pitchFamily="34" charset="-122"/>
                <a:cs typeface="Inter" pitchFamily="34" charset="-120"/>
              </a:rPr>
              <a:t>Uniformisation des dimensions, du format de couleur et alignement avec les légendes.</a:t>
            </a:r>
            <a:endParaRPr lang="en-US" sz="1650" dirty="0"/>
          </a:p>
        </p:txBody>
      </p:sp>
      <p:sp>
        <p:nvSpPr>
          <p:cNvPr id="13" name="Text 10"/>
          <p:cNvSpPr/>
          <p:nvPr/>
        </p:nvSpPr>
        <p:spPr>
          <a:xfrm>
            <a:off x="6235779" y="6611422"/>
            <a:ext cx="7645241" cy="1027986"/>
          </a:xfrm>
          <a:prstGeom prst="rect">
            <a:avLst/>
          </a:prstGeom>
          <a:noFill/>
          <a:ln/>
        </p:spPr>
        <p:txBody>
          <a:bodyPr wrap="square" lIns="0" tIns="0" rIns="0" bIns="0" rtlCol="0" anchor="t"/>
          <a:lstStyle/>
          <a:p>
            <a:pPr marL="0" indent="0" algn="l">
              <a:lnSpc>
                <a:spcPts val="2650"/>
              </a:lnSpc>
              <a:buNone/>
            </a:pPr>
            <a:r>
              <a:rPr lang="en-US" sz="1650" dirty="0">
                <a:solidFill>
                  <a:srgbClr val="272525"/>
                </a:solidFill>
                <a:latin typeface="Inter" pitchFamily="34" charset="0"/>
                <a:ea typeface="Inter" pitchFamily="34" charset="-122"/>
                <a:cs typeface="Inter" pitchFamily="34" charset="-120"/>
              </a:rPr>
              <a:t>Le dataset utilisé pour l'entraînement est constitué d'images issues de l'univers de Naruto. Chaque description vise à capturer les éléments clés de l'image : personnage, action, environnement, émotions, etc.</a:t>
            </a:r>
            <a:endParaRPr lang="en-US" sz="16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504468" y="396359"/>
            <a:ext cx="6520934" cy="472916"/>
          </a:xfrm>
          <a:prstGeom prst="rect">
            <a:avLst/>
          </a:prstGeom>
          <a:noFill/>
          <a:ln/>
        </p:spPr>
        <p:txBody>
          <a:bodyPr wrap="none" lIns="0" tIns="0" rIns="0" bIns="0" rtlCol="0" anchor="t"/>
          <a:lstStyle/>
          <a:p>
            <a:pPr marL="0" indent="0" algn="l">
              <a:lnSpc>
                <a:spcPts val="3700"/>
              </a:lnSpc>
              <a:buNone/>
            </a:pPr>
            <a:r>
              <a:rPr lang="en-US" sz="2950" b="1" dirty="0">
                <a:solidFill>
                  <a:srgbClr val="000000"/>
                </a:solidFill>
                <a:latin typeface="Petrona Bold" pitchFamily="34" charset="0"/>
                <a:ea typeface="Petrona Bold" pitchFamily="34" charset="-122"/>
                <a:cs typeface="Petrona Bold" pitchFamily="34" charset="-120"/>
              </a:rPr>
              <a:t>Implémentation: PyTorch et Diffusers</a:t>
            </a:r>
            <a:endParaRPr lang="en-US" sz="2950" dirty="0"/>
          </a:p>
        </p:txBody>
      </p:sp>
      <p:pic>
        <p:nvPicPr>
          <p:cNvPr id="3" name="Image 0" descr="preencoded.png"/>
          <p:cNvPicPr>
            <a:picLocks noChangeAspect="1"/>
          </p:cNvPicPr>
          <p:nvPr/>
        </p:nvPicPr>
        <p:blipFill>
          <a:blip r:embed="rId3"/>
          <a:stretch>
            <a:fillRect/>
          </a:stretch>
        </p:blipFill>
        <p:spPr>
          <a:xfrm>
            <a:off x="504468" y="1157526"/>
            <a:ext cx="720566" cy="864751"/>
          </a:xfrm>
          <a:prstGeom prst="rect">
            <a:avLst/>
          </a:prstGeom>
        </p:spPr>
      </p:pic>
      <p:sp>
        <p:nvSpPr>
          <p:cNvPr id="4" name="Text 1"/>
          <p:cNvSpPr/>
          <p:nvPr/>
        </p:nvSpPr>
        <p:spPr>
          <a:xfrm>
            <a:off x="1441133" y="1301591"/>
            <a:ext cx="2174915" cy="236458"/>
          </a:xfrm>
          <a:prstGeom prst="rect">
            <a:avLst/>
          </a:prstGeom>
          <a:noFill/>
          <a:ln/>
        </p:spPr>
        <p:txBody>
          <a:bodyPr wrap="none" lIns="0" tIns="0" rIns="0" bIns="0" rtlCol="0" anchor="t"/>
          <a:lstStyle/>
          <a:p>
            <a:pPr marL="0" indent="0" algn="l">
              <a:lnSpc>
                <a:spcPts val="1850"/>
              </a:lnSpc>
              <a:buNone/>
            </a:pPr>
            <a:r>
              <a:rPr lang="en-US" sz="1450" b="1" dirty="0">
                <a:solidFill>
                  <a:srgbClr val="272525"/>
                </a:solidFill>
                <a:latin typeface="Petrona Bold" pitchFamily="34" charset="0"/>
                <a:ea typeface="Petrona Bold" pitchFamily="34" charset="-122"/>
                <a:cs typeface="Petrona Bold" pitchFamily="34" charset="-120"/>
              </a:rPr>
              <a:t>Chargement des données</a:t>
            </a:r>
            <a:endParaRPr lang="en-US" sz="1450" dirty="0"/>
          </a:p>
        </p:txBody>
      </p:sp>
      <p:sp>
        <p:nvSpPr>
          <p:cNvPr id="5" name="Text 2"/>
          <p:cNvSpPr/>
          <p:nvPr/>
        </p:nvSpPr>
        <p:spPr>
          <a:xfrm>
            <a:off x="1441133" y="1624489"/>
            <a:ext cx="12684800" cy="230624"/>
          </a:xfrm>
          <a:prstGeom prst="rect">
            <a:avLst/>
          </a:prstGeom>
          <a:noFill/>
          <a:ln/>
        </p:spPr>
        <p:txBody>
          <a:bodyPr wrap="none" lIns="0" tIns="0" rIns="0" bIns="0" rtlCol="0" anchor="t"/>
          <a:lstStyle/>
          <a:p>
            <a:pPr marL="0" indent="0" algn="l">
              <a:lnSpc>
                <a:spcPts val="1800"/>
              </a:lnSpc>
              <a:buNone/>
            </a:pPr>
            <a:r>
              <a:rPr lang="en-US" sz="1100" dirty="0">
                <a:solidFill>
                  <a:srgbClr val="272525"/>
                </a:solidFill>
                <a:latin typeface="Inter" pitchFamily="34" charset="0"/>
                <a:ea typeface="Inter" pitchFamily="34" charset="-122"/>
                <a:cs typeface="Inter" pitchFamily="34" charset="-120"/>
              </a:rPr>
              <a:t>Images et légendes Naruto.</a:t>
            </a:r>
            <a:endParaRPr lang="en-US" sz="1100" dirty="0"/>
          </a:p>
        </p:txBody>
      </p:sp>
      <p:pic>
        <p:nvPicPr>
          <p:cNvPr id="6" name="Image 1" descr="preencoded.png"/>
          <p:cNvPicPr>
            <a:picLocks noChangeAspect="1"/>
          </p:cNvPicPr>
          <p:nvPr/>
        </p:nvPicPr>
        <p:blipFill>
          <a:blip r:embed="rId4"/>
          <a:stretch>
            <a:fillRect/>
          </a:stretch>
        </p:blipFill>
        <p:spPr>
          <a:xfrm>
            <a:off x="504468" y="2022277"/>
            <a:ext cx="720566" cy="864751"/>
          </a:xfrm>
          <a:prstGeom prst="rect">
            <a:avLst/>
          </a:prstGeom>
        </p:spPr>
      </p:pic>
      <p:sp>
        <p:nvSpPr>
          <p:cNvPr id="7" name="Text 3"/>
          <p:cNvSpPr/>
          <p:nvPr/>
        </p:nvSpPr>
        <p:spPr>
          <a:xfrm>
            <a:off x="1441133" y="2166342"/>
            <a:ext cx="1923812" cy="236458"/>
          </a:xfrm>
          <a:prstGeom prst="rect">
            <a:avLst/>
          </a:prstGeom>
          <a:noFill/>
          <a:ln/>
        </p:spPr>
        <p:txBody>
          <a:bodyPr wrap="none" lIns="0" tIns="0" rIns="0" bIns="0" rtlCol="0" anchor="t"/>
          <a:lstStyle/>
          <a:p>
            <a:pPr marL="0" indent="0" algn="l">
              <a:lnSpc>
                <a:spcPts val="1850"/>
              </a:lnSpc>
              <a:buNone/>
            </a:pPr>
            <a:r>
              <a:rPr lang="en-US" sz="1450" b="1" dirty="0">
                <a:solidFill>
                  <a:srgbClr val="272525"/>
                </a:solidFill>
                <a:latin typeface="Petrona Bold" pitchFamily="34" charset="0"/>
                <a:ea typeface="Petrona Bold" pitchFamily="34" charset="-122"/>
                <a:cs typeface="Petrona Bold" pitchFamily="34" charset="-120"/>
              </a:rPr>
              <a:t>Finetuning du teacher</a:t>
            </a:r>
            <a:endParaRPr lang="en-US" sz="1450" dirty="0"/>
          </a:p>
        </p:txBody>
      </p:sp>
      <p:sp>
        <p:nvSpPr>
          <p:cNvPr id="8" name="Text 4"/>
          <p:cNvSpPr/>
          <p:nvPr/>
        </p:nvSpPr>
        <p:spPr>
          <a:xfrm>
            <a:off x="1441133" y="2489240"/>
            <a:ext cx="12684800" cy="230624"/>
          </a:xfrm>
          <a:prstGeom prst="rect">
            <a:avLst/>
          </a:prstGeom>
          <a:noFill/>
          <a:ln/>
        </p:spPr>
        <p:txBody>
          <a:bodyPr wrap="none" lIns="0" tIns="0" rIns="0" bIns="0" rtlCol="0" anchor="t"/>
          <a:lstStyle/>
          <a:p>
            <a:pPr marL="0" indent="0" algn="l">
              <a:lnSpc>
                <a:spcPts val="1800"/>
              </a:lnSpc>
              <a:buNone/>
            </a:pPr>
            <a:r>
              <a:rPr lang="en-US" sz="1100" dirty="0">
                <a:solidFill>
                  <a:srgbClr val="272525"/>
                </a:solidFill>
                <a:latin typeface="Inter" pitchFamily="34" charset="0"/>
                <a:ea typeface="Inter" pitchFamily="34" charset="-122"/>
                <a:cs typeface="Inter" pitchFamily="34" charset="-120"/>
              </a:rPr>
              <a:t>Avec des prompts personnalisés.</a:t>
            </a:r>
            <a:endParaRPr lang="en-US" sz="1100" dirty="0"/>
          </a:p>
        </p:txBody>
      </p:sp>
      <p:pic>
        <p:nvPicPr>
          <p:cNvPr id="9" name="Image 2" descr="preencoded.png"/>
          <p:cNvPicPr>
            <a:picLocks noChangeAspect="1"/>
          </p:cNvPicPr>
          <p:nvPr/>
        </p:nvPicPr>
        <p:blipFill>
          <a:blip r:embed="rId5"/>
          <a:stretch>
            <a:fillRect/>
          </a:stretch>
        </p:blipFill>
        <p:spPr>
          <a:xfrm>
            <a:off x="504468" y="2887028"/>
            <a:ext cx="720566" cy="864751"/>
          </a:xfrm>
          <a:prstGeom prst="rect">
            <a:avLst/>
          </a:prstGeom>
        </p:spPr>
      </p:pic>
      <p:sp>
        <p:nvSpPr>
          <p:cNvPr id="10" name="Text 5"/>
          <p:cNvSpPr/>
          <p:nvPr/>
        </p:nvSpPr>
        <p:spPr>
          <a:xfrm>
            <a:off x="1441133" y="3031093"/>
            <a:ext cx="2123480" cy="236458"/>
          </a:xfrm>
          <a:prstGeom prst="rect">
            <a:avLst/>
          </a:prstGeom>
          <a:noFill/>
          <a:ln/>
        </p:spPr>
        <p:txBody>
          <a:bodyPr wrap="none" lIns="0" tIns="0" rIns="0" bIns="0" rtlCol="0" anchor="t"/>
          <a:lstStyle/>
          <a:p>
            <a:pPr marL="0" indent="0" algn="l">
              <a:lnSpc>
                <a:spcPts val="1850"/>
              </a:lnSpc>
              <a:buNone/>
            </a:pPr>
            <a:r>
              <a:rPr lang="en-US" sz="1450" b="1" dirty="0">
                <a:solidFill>
                  <a:srgbClr val="272525"/>
                </a:solidFill>
                <a:latin typeface="Petrona Bold" pitchFamily="34" charset="0"/>
                <a:ea typeface="Petrona Bold" pitchFamily="34" charset="-122"/>
                <a:cs typeface="Petrona Bold" pitchFamily="34" charset="-120"/>
              </a:rPr>
              <a:t>Construction du student</a:t>
            </a:r>
            <a:endParaRPr lang="en-US" sz="1450" dirty="0"/>
          </a:p>
        </p:txBody>
      </p:sp>
      <p:sp>
        <p:nvSpPr>
          <p:cNvPr id="11" name="Text 6"/>
          <p:cNvSpPr/>
          <p:nvPr/>
        </p:nvSpPr>
        <p:spPr>
          <a:xfrm>
            <a:off x="1441133" y="3353991"/>
            <a:ext cx="12684800" cy="230624"/>
          </a:xfrm>
          <a:prstGeom prst="rect">
            <a:avLst/>
          </a:prstGeom>
          <a:noFill/>
          <a:ln/>
        </p:spPr>
        <p:txBody>
          <a:bodyPr wrap="none" lIns="0" tIns="0" rIns="0" bIns="0" rtlCol="0" anchor="t"/>
          <a:lstStyle/>
          <a:p>
            <a:pPr marL="0" indent="0" algn="l">
              <a:lnSpc>
                <a:spcPts val="1800"/>
              </a:lnSpc>
              <a:buNone/>
            </a:pPr>
            <a:r>
              <a:rPr lang="en-US" sz="1100" dirty="0">
                <a:solidFill>
                  <a:srgbClr val="272525"/>
                </a:solidFill>
                <a:latin typeface="Inter" pitchFamily="34" charset="0"/>
                <a:ea typeface="Inter" pitchFamily="34" charset="-122"/>
                <a:cs typeface="Inter" pitchFamily="34" charset="-120"/>
              </a:rPr>
              <a:t>À partir d'un UNet simplifié.</a:t>
            </a:r>
            <a:endParaRPr lang="en-US" sz="1100" dirty="0"/>
          </a:p>
        </p:txBody>
      </p:sp>
      <p:pic>
        <p:nvPicPr>
          <p:cNvPr id="12" name="Image 3" descr="preencoded.png"/>
          <p:cNvPicPr>
            <a:picLocks noChangeAspect="1"/>
          </p:cNvPicPr>
          <p:nvPr/>
        </p:nvPicPr>
        <p:blipFill>
          <a:blip r:embed="rId6"/>
          <a:stretch>
            <a:fillRect/>
          </a:stretch>
        </p:blipFill>
        <p:spPr>
          <a:xfrm>
            <a:off x="504468" y="3751778"/>
            <a:ext cx="720566" cy="864751"/>
          </a:xfrm>
          <a:prstGeom prst="rect">
            <a:avLst/>
          </a:prstGeom>
        </p:spPr>
      </p:pic>
      <p:sp>
        <p:nvSpPr>
          <p:cNvPr id="13" name="Text 7"/>
          <p:cNvSpPr/>
          <p:nvPr/>
        </p:nvSpPr>
        <p:spPr>
          <a:xfrm>
            <a:off x="1441133" y="3895844"/>
            <a:ext cx="1891784" cy="236458"/>
          </a:xfrm>
          <a:prstGeom prst="rect">
            <a:avLst/>
          </a:prstGeom>
          <a:noFill/>
          <a:ln/>
        </p:spPr>
        <p:txBody>
          <a:bodyPr wrap="none" lIns="0" tIns="0" rIns="0" bIns="0" rtlCol="0" anchor="t"/>
          <a:lstStyle/>
          <a:p>
            <a:pPr marL="0" indent="0" algn="l">
              <a:lnSpc>
                <a:spcPts val="1850"/>
              </a:lnSpc>
              <a:buNone/>
            </a:pPr>
            <a:r>
              <a:rPr lang="en-US" sz="1450" b="1" dirty="0">
                <a:solidFill>
                  <a:srgbClr val="272525"/>
                </a:solidFill>
                <a:latin typeface="Petrona Bold" pitchFamily="34" charset="0"/>
                <a:ea typeface="Petrona Bold" pitchFamily="34" charset="-122"/>
                <a:cs typeface="Petrona Bold" pitchFamily="34" charset="-120"/>
              </a:rPr>
              <a:t>Entraînement</a:t>
            </a:r>
            <a:endParaRPr lang="en-US" sz="1450" dirty="0"/>
          </a:p>
        </p:txBody>
      </p:sp>
      <p:sp>
        <p:nvSpPr>
          <p:cNvPr id="14" name="Text 8"/>
          <p:cNvSpPr/>
          <p:nvPr/>
        </p:nvSpPr>
        <p:spPr>
          <a:xfrm>
            <a:off x="1441133" y="4218742"/>
            <a:ext cx="12684800" cy="230624"/>
          </a:xfrm>
          <a:prstGeom prst="rect">
            <a:avLst/>
          </a:prstGeom>
          <a:noFill/>
          <a:ln/>
        </p:spPr>
        <p:txBody>
          <a:bodyPr wrap="none" lIns="0" tIns="0" rIns="0" bIns="0" rtlCol="0" anchor="t"/>
          <a:lstStyle/>
          <a:p>
            <a:pPr marL="0" indent="0" algn="l">
              <a:lnSpc>
                <a:spcPts val="1800"/>
              </a:lnSpc>
              <a:buNone/>
            </a:pPr>
            <a:r>
              <a:rPr lang="en-US" sz="1100" dirty="0">
                <a:solidFill>
                  <a:srgbClr val="272525"/>
                </a:solidFill>
                <a:latin typeface="Inter" pitchFamily="34" charset="0"/>
                <a:ea typeface="Inter" pitchFamily="34" charset="-122"/>
                <a:cs typeface="Inter" pitchFamily="34" charset="-120"/>
              </a:rPr>
              <a:t>Distillation loss et adversarial loss.</a:t>
            </a:r>
            <a:endParaRPr lang="en-US" sz="1100" dirty="0"/>
          </a:p>
        </p:txBody>
      </p:sp>
      <p:pic>
        <p:nvPicPr>
          <p:cNvPr id="15" name="Image 4" descr="preencoded.png"/>
          <p:cNvPicPr>
            <a:picLocks noChangeAspect="1"/>
          </p:cNvPicPr>
          <p:nvPr/>
        </p:nvPicPr>
        <p:blipFill>
          <a:blip r:embed="rId7"/>
          <a:stretch>
            <a:fillRect/>
          </a:stretch>
        </p:blipFill>
        <p:spPr>
          <a:xfrm>
            <a:off x="504468" y="4616529"/>
            <a:ext cx="720566" cy="864751"/>
          </a:xfrm>
          <a:prstGeom prst="rect">
            <a:avLst/>
          </a:prstGeom>
        </p:spPr>
      </p:pic>
      <p:sp>
        <p:nvSpPr>
          <p:cNvPr id="16" name="Text 9"/>
          <p:cNvSpPr/>
          <p:nvPr/>
        </p:nvSpPr>
        <p:spPr>
          <a:xfrm>
            <a:off x="1441133" y="4760595"/>
            <a:ext cx="1891784" cy="236458"/>
          </a:xfrm>
          <a:prstGeom prst="rect">
            <a:avLst/>
          </a:prstGeom>
          <a:noFill/>
          <a:ln/>
        </p:spPr>
        <p:txBody>
          <a:bodyPr wrap="none" lIns="0" tIns="0" rIns="0" bIns="0" rtlCol="0" anchor="t"/>
          <a:lstStyle/>
          <a:p>
            <a:pPr marL="0" indent="0" algn="l">
              <a:lnSpc>
                <a:spcPts val="1850"/>
              </a:lnSpc>
              <a:buNone/>
            </a:pPr>
            <a:r>
              <a:rPr lang="en-US" sz="1450" b="1" dirty="0">
                <a:solidFill>
                  <a:srgbClr val="272525"/>
                </a:solidFill>
                <a:latin typeface="Petrona Bold" pitchFamily="34" charset="0"/>
                <a:ea typeface="Petrona Bold" pitchFamily="34" charset="-122"/>
                <a:cs typeface="Petrona Bold" pitchFamily="34" charset="-120"/>
              </a:rPr>
              <a:t>Évaluation</a:t>
            </a:r>
            <a:endParaRPr lang="en-US" sz="1450" dirty="0"/>
          </a:p>
        </p:txBody>
      </p:sp>
      <p:sp>
        <p:nvSpPr>
          <p:cNvPr id="17" name="Text 10"/>
          <p:cNvSpPr/>
          <p:nvPr/>
        </p:nvSpPr>
        <p:spPr>
          <a:xfrm>
            <a:off x="1441133" y="5083493"/>
            <a:ext cx="12684800" cy="230624"/>
          </a:xfrm>
          <a:prstGeom prst="rect">
            <a:avLst/>
          </a:prstGeom>
          <a:noFill/>
          <a:ln/>
        </p:spPr>
        <p:txBody>
          <a:bodyPr wrap="none" lIns="0" tIns="0" rIns="0" bIns="0" rtlCol="0" anchor="t"/>
          <a:lstStyle/>
          <a:p>
            <a:pPr marL="0" indent="0" algn="l">
              <a:lnSpc>
                <a:spcPts val="1800"/>
              </a:lnSpc>
              <a:buNone/>
            </a:pPr>
            <a:r>
              <a:rPr lang="en-US" sz="1100" dirty="0">
                <a:solidFill>
                  <a:srgbClr val="272525"/>
                </a:solidFill>
                <a:latin typeface="Inter" pitchFamily="34" charset="0"/>
                <a:ea typeface="Inter" pitchFamily="34" charset="-122"/>
                <a:cs typeface="Inter" pitchFamily="34" charset="-120"/>
              </a:rPr>
              <a:t>Scores FID et LPIPS.</a:t>
            </a:r>
            <a:endParaRPr lang="en-US" sz="1100" dirty="0"/>
          </a:p>
        </p:txBody>
      </p:sp>
      <p:pic>
        <p:nvPicPr>
          <p:cNvPr id="18" name="Image 5" descr="preencoded.png"/>
          <p:cNvPicPr>
            <a:picLocks noChangeAspect="1"/>
          </p:cNvPicPr>
          <p:nvPr/>
        </p:nvPicPr>
        <p:blipFill>
          <a:blip r:embed="rId8"/>
          <a:stretch>
            <a:fillRect/>
          </a:stretch>
        </p:blipFill>
        <p:spPr>
          <a:xfrm>
            <a:off x="504468" y="5481280"/>
            <a:ext cx="720566" cy="864751"/>
          </a:xfrm>
          <a:prstGeom prst="rect">
            <a:avLst/>
          </a:prstGeom>
        </p:spPr>
      </p:pic>
      <p:sp>
        <p:nvSpPr>
          <p:cNvPr id="19" name="Text 11"/>
          <p:cNvSpPr/>
          <p:nvPr/>
        </p:nvSpPr>
        <p:spPr>
          <a:xfrm>
            <a:off x="1441133" y="5625346"/>
            <a:ext cx="1891784" cy="236458"/>
          </a:xfrm>
          <a:prstGeom prst="rect">
            <a:avLst/>
          </a:prstGeom>
          <a:noFill/>
          <a:ln/>
        </p:spPr>
        <p:txBody>
          <a:bodyPr wrap="none" lIns="0" tIns="0" rIns="0" bIns="0" rtlCol="0" anchor="t"/>
          <a:lstStyle/>
          <a:p>
            <a:pPr marL="0" indent="0" algn="l">
              <a:lnSpc>
                <a:spcPts val="1850"/>
              </a:lnSpc>
              <a:buNone/>
            </a:pPr>
            <a:r>
              <a:rPr lang="en-US" sz="1450" b="1" dirty="0">
                <a:solidFill>
                  <a:srgbClr val="272525"/>
                </a:solidFill>
                <a:latin typeface="Petrona Bold" pitchFamily="34" charset="0"/>
                <a:ea typeface="Petrona Bold" pitchFamily="34" charset="-122"/>
                <a:cs typeface="Petrona Bold" pitchFamily="34" charset="-120"/>
              </a:rPr>
              <a:t>Génération</a:t>
            </a:r>
            <a:endParaRPr lang="en-US" sz="1450" dirty="0"/>
          </a:p>
        </p:txBody>
      </p:sp>
      <p:sp>
        <p:nvSpPr>
          <p:cNvPr id="20" name="Text 12"/>
          <p:cNvSpPr/>
          <p:nvPr/>
        </p:nvSpPr>
        <p:spPr>
          <a:xfrm>
            <a:off x="1441133" y="5948243"/>
            <a:ext cx="12684800" cy="230624"/>
          </a:xfrm>
          <a:prstGeom prst="rect">
            <a:avLst/>
          </a:prstGeom>
          <a:noFill/>
          <a:ln/>
        </p:spPr>
        <p:txBody>
          <a:bodyPr wrap="none" lIns="0" tIns="0" rIns="0" bIns="0" rtlCol="0" anchor="t"/>
          <a:lstStyle/>
          <a:p>
            <a:pPr marL="0" indent="0" algn="l">
              <a:lnSpc>
                <a:spcPts val="1800"/>
              </a:lnSpc>
              <a:buNone/>
            </a:pPr>
            <a:r>
              <a:rPr lang="en-US" sz="1100" dirty="0">
                <a:solidFill>
                  <a:srgbClr val="272525"/>
                </a:solidFill>
                <a:latin typeface="Inter" pitchFamily="34" charset="0"/>
                <a:ea typeface="Inter" pitchFamily="34" charset="-122"/>
                <a:cs typeface="Inter" pitchFamily="34" charset="-120"/>
              </a:rPr>
              <a:t>Visuels de comparaison.</a:t>
            </a:r>
            <a:endParaRPr lang="en-US" sz="1100" dirty="0"/>
          </a:p>
        </p:txBody>
      </p:sp>
      <p:pic>
        <p:nvPicPr>
          <p:cNvPr id="21" name="Image 6" descr="preencoded.png"/>
          <p:cNvPicPr>
            <a:picLocks noChangeAspect="1"/>
          </p:cNvPicPr>
          <p:nvPr/>
        </p:nvPicPr>
        <p:blipFill>
          <a:blip r:embed="rId9"/>
          <a:stretch>
            <a:fillRect/>
          </a:stretch>
        </p:blipFill>
        <p:spPr>
          <a:xfrm>
            <a:off x="504468" y="6346031"/>
            <a:ext cx="720566" cy="864751"/>
          </a:xfrm>
          <a:prstGeom prst="rect">
            <a:avLst/>
          </a:prstGeom>
        </p:spPr>
      </p:pic>
      <p:sp>
        <p:nvSpPr>
          <p:cNvPr id="22" name="Text 13"/>
          <p:cNvSpPr/>
          <p:nvPr/>
        </p:nvSpPr>
        <p:spPr>
          <a:xfrm>
            <a:off x="1441133" y="6490097"/>
            <a:ext cx="1891784" cy="236458"/>
          </a:xfrm>
          <a:prstGeom prst="rect">
            <a:avLst/>
          </a:prstGeom>
          <a:noFill/>
          <a:ln/>
        </p:spPr>
        <p:txBody>
          <a:bodyPr wrap="none" lIns="0" tIns="0" rIns="0" bIns="0" rtlCol="0" anchor="t"/>
          <a:lstStyle/>
          <a:p>
            <a:pPr marL="0" indent="0" algn="l">
              <a:lnSpc>
                <a:spcPts val="1850"/>
              </a:lnSpc>
              <a:buNone/>
            </a:pPr>
            <a:r>
              <a:rPr lang="en-US" sz="1450" b="1" dirty="0">
                <a:solidFill>
                  <a:srgbClr val="272525"/>
                </a:solidFill>
                <a:latin typeface="Petrona Bold" pitchFamily="34" charset="0"/>
                <a:ea typeface="Petrona Bold" pitchFamily="34" charset="-122"/>
                <a:cs typeface="Petrona Bold" pitchFamily="34" charset="-120"/>
              </a:rPr>
              <a:t>Export</a:t>
            </a:r>
            <a:endParaRPr lang="en-US" sz="1450" dirty="0"/>
          </a:p>
        </p:txBody>
      </p:sp>
      <p:sp>
        <p:nvSpPr>
          <p:cNvPr id="23" name="Text 14"/>
          <p:cNvSpPr/>
          <p:nvPr/>
        </p:nvSpPr>
        <p:spPr>
          <a:xfrm>
            <a:off x="1441133" y="6812994"/>
            <a:ext cx="12684800" cy="230624"/>
          </a:xfrm>
          <a:prstGeom prst="rect">
            <a:avLst/>
          </a:prstGeom>
          <a:noFill/>
          <a:ln/>
        </p:spPr>
        <p:txBody>
          <a:bodyPr wrap="none" lIns="0" tIns="0" rIns="0" bIns="0" rtlCol="0" anchor="t"/>
          <a:lstStyle/>
          <a:p>
            <a:pPr marL="0" indent="0" algn="l">
              <a:lnSpc>
                <a:spcPts val="1800"/>
              </a:lnSpc>
              <a:buNone/>
            </a:pPr>
            <a:r>
              <a:rPr lang="en-US" sz="1100" dirty="0">
                <a:solidFill>
                  <a:srgbClr val="272525"/>
                </a:solidFill>
                <a:latin typeface="Inter" pitchFamily="34" charset="0"/>
                <a:ea typeface="Inter" pitchFamily="34" charset="-122"/>
                <a:cs typeface="Inter" pitchFamily="34" charset="-120"/>
              </a:rPr>
              <a:t>Modèle student pour usage rapide.</a:t>
            </a:r>
            <a:endParaRPr lang="en-US" sz="1100" dirty="0"/>
          </a:p>
        </p:txBody>
      </p:sp>
      <p:sp>
        <p:nvSpPr>
          <p:cNvPr id="24" name="Text 15"/>
          <p:cNvSpPr/>
          <p:nvPr/>
        </p:nvSpPr>
        <p:spPr>
          <a:xfrm>
            <a:off x="504468" y="7372826"/>
            <a:ext cx="13621464" cy="461248"/>
          </a:xfrm>
          <a:prstGeom prst="rect">
            <a:avLst/>
          </a:prstGeom>
          <a:noFill/>
          <a:ln/>
        </p:spPr>
        <p:txBody>
          <a:bodyPr wrap="square" lIns="0" tIns="0" rIns="0" bIns="0" rtlCol="0" anchor="t"/>
          <a:lstStyle/>
          <a:p>
            <a:pPr marL="0" indent="0" algn="l">
              <a:lnSpc>
                <a:spcPts val="1800"/>
              </a:lnSpc>
              <a:buNone/>
            </a:pPr>
            <a:r>
              <a:rPr lang="en-US" sz="1100" dirty="0">
                <a:solidFill>
                  <a:srgbClr val="272525"/>
                </a:solidFill>
                <a:latin typeface="Inter" pitchFamily="34" charset="0"/>
                <a:ea typeface="Inter" pitchFamily="34" charset="-122"/>
                <a:cs typeface="Inter" pitchFamily="34" charset="-120"/>
              </a:rPr>
              <a:t>Le projet est développé à l'aide de PyTorch et de la bibliothèque Diffusers de Hugging Face. L'évaluation de la correspondance perceptuelle entre images générées et attentes visuelles est effectuée à l'aide de LPIPS, tandis que FID permet d'évaluer la qualité globale des images générées par rapport aux vraies images.</a:t>
            </a:r>
            <a:endParaRPr lang="en-US" sz="1100" dirty="0"/>
          </a:p>
        </p:txBody>
      </p:sp>
      <p:pic>
        <p:nvPicPr>
          <p:cNvPr id="28" name="Image 27">
            <a:extLst>
              <a:ext uri="{FF2B5EF4-FFF2-40B4-BE49-F238E27FC236}">
                <a16:creationId xmlns:a16="http://schemas.microsoft.com/office/drawing/2014/main" id="{34658270-FA2B-4BCC-8FE2-16C96CE03E94}"/>
              </a:ext>
            </a:extLst>
          </p:cNvPr>
          <p:cNvPicPr>
            <a:picLocks noChangeAspect="1"/>
          </p:cNvPicPr>
          <p:nvPr/>
        </p:nvPicPr>
        <p:blipFill>
          <a:blip r:embed="rId10"/>
          <a:stretch>
            <a:fillRect/>
          </a:stretch>
        </p:blipFill>
        <p:spPr>
          <a:xfrm>
            <a:off x="6730105" y="1301591"/>
            <a:ext cx="6320877" cy="4734557"/>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1841421"/>
            <a:ext cx="7714059" cy="744260"/>
          </a:xfrm>
          <a:prstGeom prst="rect">
            <a:avLst/>
          </a:prstGeom>
          <a:noFill/>
          <a:ln/>
        </p:spPr>
        <p:txBody>
          <a:bodyPr wrap="none" lIns="0" tIns="0" rIns="0" bIns="0" rtlCol="0" anchor="t"/>
          <a:lstStyle/>
          <a:p>
            <a:pPr marL="0" indent="0" algn="l">
              <a:lnSpc>
                <a:spcPts val="5850"/>
              </a:lnSpc>
              <a:buNone/>
            </a:pPr>
            <a:r>
              <a:rPr lang="en-US" sz="4650" b="1" dirty="0">
                <a:solidFill>
                  <a:srgbClr val="000000"/>
                </a:solidFill>
                <a:latin typeface="Petrona Bold" pitchFamily="34" charset="0"/>
                <a:ea typeface="Petrona Bold" pitchFamily="34" charset="-122"/>
                <a:cs typeface="Petrona Bold" pitchFamily="34" charset="-120"/>
              </a:rPr>
              <a:t>Résultats: Vitesse vs. Qualité</a:t>
            </a:r>
            <a:endParaRPr lang="en-US" sz="4650" dirty="0"/>
          </a:p>
        </p:txBody>
      </p:sp>
      <p:sp>
        <p:nvSpPr>
          <p:cNvPr id="3" name="Text 1"/>
          <p:cNvSpPr/>
          <p:nvPr/>
        </p:nvSpPr>
        <p:spPr>
          <a:xfrm>
            <a:off x="793790" y="3152656"/>
            <a:ext cx="2977039" cy="372070"/>
          </a:xfrm>
          <a:prstGeom prst="rect">
            <a:avLst/>
          </a:prstGeom>
          <a:noFill/>
          <a:ln/>
        </p:spPr>
        <p:txBody>
          <a:bodyPr wrap="none" lIns="0" tIns="0" rIns="0" bIns="0" rtlCol="0" anchor="t"/>
          <a:lstStyle/>
          <a:p>
            <a:pPr marL="0" indent="0" algn="l">
              <a:lnSpc>
                <a:spcPts val="2900"/>
              </a:lnSpc>
              <a:buNone/>
            </a:pPr>
            <a:r>
              <a:rPr lang="en-US" sz="2300" b="1" dirty="0">
                <a:solidFill>
                  <a:srgbClr val="000000"/>
                </a:solidFill>
                <a:latin typeface="Petrona Bold" pitchFamily="34" charset="0"/>
                <a:ea typeface="Petrona Bold" pitchFamily="34" charset="-122"/>
                <a:cs typeface="Petrona Bold" pitchFamily="34" charset="-120"/>
              </a:rPr>
              <a:t>Rapidité</a:t>
            </a:r>
            <a:endParaRPr lang="en-US" sz="2300" dirty="0"/>
          </a:p>
        </p:txBody>
      </p:sp>
      <p:sp>
        <p:nvSpPr>
          <p:cNvPr id="4" name="Text 2"/>
          <p:cNvSpPr/>
          <p:nvPr/>
        </p:nvSpPr>
        <p:spPr>
          <a:xfrm>
            <a:off x="793790" y="3751540"/>
            <a:ext cx="6244709" cy="1088708"/>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Le modèle student est plus rapide que le teacher, permettant une utilisation plus fluide sur des machines aux ressources limitées.</a:t>
            </a:r>
            <a:endParaRPr lang="en-US" sz="1750" dirty="0"/>
          </a:p>
        </p:txBody>
      </p:sp>
      <p:sp>
        <p:nvSpPr>
          <p:cNvPr id="5" name="Text 3"/>
          <p:cNvSpPr/>
          <p:nvPr/>
        </p:nvSpPr>
        <p:spPr>
          <a:xfrm>
            <a:off x="7599521" y="3152656"/>
            <a:ext cx="2977039" cy="372070"/>
          </a:xfrm>
          <a:prstGeom prst="rect">
            <a:avLst/>
          </a:prstGeom>
          <a:noFill/>
          <a:ln/>
        </p:spPr>
        <p:txBody>
          <a:bodyPr wrap="none" lIns="0" tIns="0" rIns="0" bIns="0" rtlCol="0" anchor="t"/>
          <a:lstStyle/>
          <a:p>
            <a:pPr marL="0" indent="0" algn="l">
              <a:lnSpc>
                <a:spcPts val="2900"/>
              </a:lnSpc>
              <a:buNone/>
            </a:pPr>
            <a:r>
              <a:rPr lang="en-US" sz="2300" b="1" dirty="0">
                <a:solidFill>
                  <a:srgbClr val="000000"/>
                </a:solidFill>
                <a:latin typeface="Petrona Bold" pitchFamily="34" charset="0"/>
                <a:ea typeface="Petrona Bold" pitchFamily="34" charset="-122"/>
                <a:cs typeface="Petrona Bold" pitchFamily="34" charset="-120"/>
              </a:rPr>
              <a:t>Qualité</a:t>
            </a:r>
            <a:endParaRPr lang="en-US" sz="2300" dirty="0"/>
          </a:p>
        </p:txBody>
      </p:sp>
      <p:sp>
        <p:nvSpPr>
          <p:cNvPr id="6" name="Text 4"/>
          <p:cNvSpPr/>
          <p:nvPr/>
        </p:nvSpPr>
        <p:spPr>
          <a:xfrm>
            <a:off x="7599521" y="3751540"/>
            <a:ext cx="6244709" cy="1088708"/>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Les images du teacher sont plus détaillées et fidèles à l'univers Naruto, tandis que celles du student manquent de netteté et de cohérence.</a:t>
            </a:r>
            <a:endParaRPr lang="en-US" sz="1750" dirty="0"/>
          </a:p>
        </p:txBody>
      </p:sp>
      <p:sp>
        <p:nvSpPr>
          <p:cNvPr id="7" name="Text 5"/>
          <p:cNvSpPr/>
          <p:nvPr/>
        </p:nvSpPr>
        <p:spPr>
          <a:xfrm>
            <a:off x="793790" y="5299472"/>
            <a:ext cx="13042821" cy="1088708"/>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Les performances du modèle student sont légèrement supérieures en termes de rapidité par rapport au modèle teacher. Qualitativement, les images produites par le modèle teacher présentent un haut niveau de détail et reproduisent fidèlement les éléments visuels emblématiques de l'univers Naruto.</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3" name="Text 0"/>
          <p:cNvSpPr/>
          <p:nvPr/>
        </p:nvSpPr>
        <p:spPr>
          <a:xfrm>
            <a:off x="6256734" y="605790"/>
            <a:ext cx="7603331" cy="1444466"/>
          </a:xfrm>
          <a:prstGeom prst="rect">
            <a:avLst/>
          </a:prstGeom>
          <a:noFill/>
          <a:ln/>
        </p:spPr>
        <p:txBody>
          <a:bodyPr wrap="square" lIns="0" tIns="0" rIns="0" bIns="0" rtlCol="0" anchor="t"/>
          <a:lstStyle/>
          <a:p>
            <a:pPr marL="0" indent="0" algn="l">
              <a:lnSpc>
                <a:spcPts val="5650"/>
              </a:lnSpc>
              <a:buNone/>
            </a:pPr>
            <a:r>
              <a:rPr lang="en-US" sz="4500" b="1" dirty="0">
                <a:solidFill>
                  <a:srgbClr val="000000"/>
                </a:solidFill>
                <a:latin typeface="Petrona Bold" pitchFamily="34" charset="0"/>
                <a:ea typeface="Petrona Bold" pitchFamily="34" charset="-122"/>
                <a:cs typeface="Petrona Bold" pitchFamily="34" charset="-120"/>
              </a:rPr>
              <a:t>Évaluation Quantitative: Scores FID et LPIPS</a:t>
            </a:r>
            <a:endParaRPr lang="en-US" sz="4500" dirty="0"/>
          </a:p>
        </p:txBody>
      </p:sp>
      <p:sp>
        <p:nvSpPr>
          <p:cNvPr id="4" name="Text 1"/>
          <p:cNvSpPr/>
          <p:nvPr/>
        </p:nvSpPr>
        <p:spPr>
          <a:xfrm>
            <a:off x="6256734" y="2490311"/>
            <a:ext cx="7603331" cy="726281"/>
          </a:xfrm>
          <a:prstGeom prst="rect">
            <a:avLst/>
          </a:prstGeom>
          <a:noFill/>
          <a:ln/>
        </p:spPr>
        <p:txBody>
          <a:bodyPr wrap="none" lIns="0" tIns="0" rIns="0" bIns="0" rtlCol="0" anchor="t"/>
          <a:lstStyle/>
          <a:p>
            <a:pPr marL="0" indent="0" algn="ctr">
              <a:lnSpc>
                <a:spcPts val="5700"/>
              </a:lnSpc>
              <a:buNone/>
            </a:pPr>
            <a:r>
              <a:rPr lang="en-US" sz="5700" b="1" dirty="0">
                <a:solidFill>
                  <a:srgbClr val="272525"/>
                </a:solidFill>
                <a:latin typeface="Petrona Bold" pitchFamily="34" charset="0"/>
                <a:ea typeface="Petrona Bold" pitchFamily="34" charset="-122"/>
                <a:cs typeface="Petrona Bold" pitchFamily="34" charset="-120"/>
              </a:rPr>
              <a:t>100</a:t>
            </a:r>
            <a:endParaRPr lang="en-US" sz="5700" dirty="0"/>
          </a:p>
        </p:txBody>
      </p:sp>
      <p:sp>
        <p:nvSpPr>
          <p:cNvPr id="5" name="Text 2"/>
          <p:cNvSpPr/>
          <p:nvPr/>
        </p:nvSpPr>
        <p:spPr>
          <a:xfrm>
            <a:off x="6905127" y="3178015"/>
            <a:ext cx="7603331" cy="352187"/>
          </a:xfrm>
          <a:prstGeom prst="rect">
            <a:avLst/>
          </a:prstGeom>
          <a:noFill/>
          <a:ln/>
        </p:spPr>
        <p:txBody>
          <a:bodyPr wrap="none" lIns="0" tIns="0" rIns="0" bIns="0" rtlCol="0" anchor="t"/>
          <a:lstStyle/>
          <a:p>
            <a:pPr marL="0" indent="0" algn="ctr">
              <a:lnSpc>
                <a:spcPts val="2750"/>
              </a:lnSpc>
              <a:buNone/>
            </a:pPr>
            <a:r>
              <a:rPr lang="en-US" sz="1700" dirty="0">
                <a:solidFill>
                  <a:srgbClr val="272525"/>
                </a:solidFill>
                <a:latin typeface="Inter" pitchFamily="34" charset="0"/>
                <a:ea typeface="Inter" pitchFamily="34" charset="-122"/>
                <a:cs typeface="Inter" pitchFamily="34" charset="-120"/>
              </a:rPr>
              <a:t>Étapes de diffusion pour le modèle teacher.</a:t>
            </a:r>
            <a:endParaRPr lang="en-US" sz="1700" dirty="0"/>
          </a:p>
        </p:txBody>
      </p:sp>
      <p:sp>
        <p:nvSpPr>
          <p:cNvPr id="6" name="Text 3"/>
          <p:cNvSpPr/>
          <p:nvPr/>
        </p:nvSpPr>
        <p:spPr>
          <a:xfrm>
            <a:off x="6256734" y="4614029"/>
            <a:ext cx="7603331" cy="726281"/>
          </a:xfrm>
          <a:prstGeom prst="rect">
            <a:avLst/>
          </a:prstGeom>
          <a:noFill/>
          <a:ln/>
        </p:spPr>
        <p:txBody>
          <a:bodyPr wrap="none" lIns="0" tIns="0" rIns="0" bIns="0" rtlCol="0" anchor="t"/>
          <a:lstStyle/>
          <a:p>
            <a:pPr marL="0" indent="0" algn="ctr">
              <a:lnSpc>
                <a:spcPts val="5700"/>
              </a:lnSpc>
              <a:buNone/>
            </a:pPr>
            <a:r>
              <a:rPr lang="en-US" sz="5700" b="1" dirty="0">
                <a:solidFill>
                  <a:srgbClr val="272525"/>
                </a:solidFill>
                <a:latin typeface="Petrona Bold" pitchFamily="34" charset="0"/>
                <a:ea typeface="Petrona Bold" pitchFamily="34" charset="-122"/>
                <a:cs typeface="Petrona Bold" pitchFamily="34" charset="-120"/>
              </a:rPr>
              <a:t>4</a:t>
            </a:r>
            <a:endParaRPr lang="en-US" sz="5700" dirty="0"/>
          </a:p>
        </p:txBody>
      </p:sp>
      <p:sp>
        <p:nvSpPr>
          <p:cNvPr id="7" name="Text 4"/>
          <p:cNvSpPr/>
          <p:nvPr/>
        </p:nvSpPr>
        <p:spPr>
          <a:xfrm>
            <a:off x="6256734" y="5615345"/>
            <a:ext cx="7603331" cy="352187"/>
          </a:xfrm>
          <a:prstGeom prst="rect">
            <a:avLst/>
          </a:prstGeom>
          <a:noFill/>
          <a:ln/>
        </p:spPr>
        <p:txBody>
          <a:bodyPr wrap="none" lIns="0" tIns="0" rIns="0" bIns="0" rtlCol="0" anchor="t"/>
          <a:lstStyle/>
          <a:p>
            <a:pPr marL="0" indent="0" algn="ctr">
              <a:lnSpc>
                <a:spcPts val="2750"/>
              </a:lnSpc>
              <a:buNone/>
            </a:pPr>
            <a:r>
              <a:rPr lang="en-US" sz="1700" dirty="0">
                <a:solidFill>
                  <a:srgbClr val="272525"/>
                </a:solidFill>
                <a:latin typeface="Inter" pitchFamily="34" charset="0"/>
                <a:ea typeface="Inter" pitchFamily="34" charset="-122"/>
                <a:cs typeface="Inter" pitchFamily="34" charset="-120"/>
              </a:rPr>
              <a:t>Étapes de diffusion pour le modèle student.</a:t>
            </a:r>
            <a:endParaRPr lang="en-US" sz="1700" dirty="0"/>
          </a:p>
        </p:txBody>
      </p:sp>
      <p:sp>
        <p:nvSpPr>
          <p:cNvPr id="8" name="Text 5"/>
          <p:cNvSpPr/>
          <p:nvPr/>
        </p:nvSpPr>
        <p:spPr>
          <a:xfrm>
            <a:off x="6256734" y="6215062"/>
            <a:ext cx="7603331" cy="1408748"/>
          </a:xfrm>
          <a:prstGeom prst="rect">
            <a:avLst/>
          </a:prstGeom>
          <a:noFill/>
          <a:ln/>
        </p:spPr>
        <p:txBody>
          <a:bodyPr wrap="square" lIns="0" tIns="0" rIns="0" bIns="0" rtlCol="0" anchor="t"/>
          <a:lstStyle/>
          <a:p>
            <a:pPr marL="0" indent="0" algn="l">
              <a:lnSpc>
                <a:spcPts val="2750"/>
              </a:lnSpc>
              <a:buNone/>
            </a:pPr>
            <a:r>
              <a:rPr lang="en-US" sz="1700" dirty="0">
                <a:solidFill>
                  <a:srgbClr val="272525"/>
                </a:solidFill>
                <a:latin typeface="Inter" pitchFamily="34" charset="0"/>
                <a:ea typeface="Inter" pitchFamily="34" charset="-122"/>
                <a:cs typeface="Inter" pitchFamily="34" charset="-120"/>
              </a:rPr>
              <a:t>Le score FID du student indique une différence notable par rapport au dataset réel, reflétant les limites de la compression. Le score LPIPS suggère une similarité perceptuelle en termes de correspondance texte-image.</a:t>
            </a:r>
            <a:endParaRPr lang="en-US" sz="1700" dirty="0"/>
          </a:p>
        </p:txBody>
      </p:sp>
      <p:sp>
        <p:nvSpPr>
          <p:cNvPr id="9" name="Rectangle 1">
            <a:extLst>
              <a:ext uri="{FF2B5EF4-FFF2-40B4-BE49-F238E27FC236}">
                <a16:creationId xmlns:a16="http://schemas.microsoft.com/office/drawing/2014/main" id="{D4F73F27-0658-46E2-9BDE-B74B7BDFA78B}"/>
              </a:ext>
            </a:extLst>
          </p:cNvPr>
          <p:cNvSpPr>
            <a:spLocks noChangeArrowheads="1"/>
          </p:cNvSpPr>
          <p:nvPr/>
        </p:nvSpPr>
        <p:spPr bwMode="auto">
          <a:xfrm>
            <a:off x="0" y="0"/>
            <a:ext cx="146304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0" name="Rectangle 2">
            <a:extLst>
              <a:ext uri="{FF2B5EF4-FFF2-40B4-BE49-F238E27FC236}">
                <a16:creationId xmlns:a16="http://schemas.microsoft.com/office/drawing/2014/main" id="{F652A5FF-9791-4643-8EEF-8A8F98BACBE9}"/>
              </a:ext>
            </a:extLst>
          </p:cNvPr>
          <p:cNvSpPr>
            <a:spLocks noChangeArrowheads="1"/>
          </p:cNvSpPr>
          <p:nvPr/>
        </p:nvSpPr>
        <p:spPr bwMode="auto">
          <a:xfrm>
            <a:off x="0" y="3667720"/>
            <a:ext cx="146304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1" name="Rectangle 3">
            <a:extLst>
              <a:ext uri="{FF2B5EF4-FFF2-40B4-BE49-F238E27FC236}">
                <a16:creationId xmlns:a16="http://schemas.microsoft.com/office/drawing/2014/main" id="{BCAB6F92-B7D8-435B-A622-11A4391CFFA7}"/>
              </a:ext>
            </a:extLst>
          </p:cNvPr>
          <p:cNvSpPr>
            <a:spLocks noChangeArrowheads="1"/>
          </p:cNvSpPr>
          <p:nvPr/>
        </p:nvSpPr>
        <p:spPr bwMode="auto">
          <a:xfrm>
            <a:off x="152400" y="152400"/>
            <a:ext cx="146304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12" name="Image 11">
            <a:extLst>
              <a:ext uri="{FF2B5EF4-FFF2-40B4-BE49-F238E27FC236}">
                <a16:creationId xmlns:a16="http://schemas.microsoft.com/office/drawing/2014/main" id="{FA437459-D359-4622-9CB7-85F1950D47FC}"/>
              </a:ext>
            </a:extLst>
          </p:cNvPr>
          <p:cNvPicPr>
            <a:picLocks noChangeAspect="1"/>
          </p:cNvPicPr>
          <p:nvPr/>
        </p:nvPicPr>
        <p:blipFill>
          <a:blip r:embed="rId3"/>
          <a:stretch>
            <a:fillRect/>
          </a:stretch>
        </p:blipFill>
        <p:spPr>
          <a:xfrm>
            <a:off x="5563" y="2017029"/>
            <a:ext cx="7940728" cy="2949196"/>
          </a:xfrm>
          <a:prstGeom prst="rect">
            <a:avLst/>
          </a:prstGeom>
        </p:spPr>
      </p:pic>
      <p:pic>
        <p:nvPicPr>
          <p:cNvPr id="13" name="Image 12">
            <a:extLst>
              <a:ext uri="{FF2B5EF4-FFF2-40B4-BE49-F238E27FC236}">
                <a16:creationId xmlns:a16="http://schemas.microsoft.com/office/drawing/2014/main" id="{6DF421F7-0A61-43BC-9893-4B18E248BEA9}"/>
              </a:ext>
            </a:extLst>
          </p:cNvPr>
          <p:cNvPicPr>
            <a:picLocks noChangeAspect="1"/>
          </p:cNvPicPr>
          <p:nvPr/>
        </p:nvPicPr>
        <p:blipFill>
          <a:blip r:embed="rId4"/>
          <a:stretch>
            <a:fillRect/>
          </a:stretch>
        </p:blipFill>
        <p:spPr>
          <a:xfrm>
            <a:off x="517872" y="5208526"/>
            <a:ext cx="6645216" cy="777307"/>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60" y="16194"/>
            <a:ext cx="14630400" cy="2507813"/>
          </a:xfrm>
          <a:prstGeom prst="rect">
            <a:avLst/>
          </a:prstGeom>
        </p:spPr>
      </p:pic>
      <p:sp>
        <p:nvSpPr>
          <p:cNvPr id="3" name="Text 0"/>
          <p:cNvSpPr/>
          <p:nvPr/>
        </p:nvSpPr>
        <p:spPr>
          <a:xfrm>
            <a:off x="702112" y="3059549"/>
            <a:ext cx="9256871" cy="658178"/>
          </a:xfrm>
          <a:prstGeom prst="rect">
            <a:avLst/>
          </a:prstGeom>
          <a:noFill/>
          <a:ln/>
        </p:spPr>
        <p:txBody>
          <a:bodyPr wrap="none" lIns="0" tIns="0" rIns="0" bIns="0" rtlCol="0" anchor="t"/>
          <a:lstStyle/>
          <a:p>
            <a:pPr marL="0" indent="0" algn="l">
              <a:lnSpc>
                <a:spcPts val="5150"/>
              </a:lnSpc>
              <a:buNone/>
            </a:pPr>
            <a:r>
              <a:rPr lang="en-US" sz="4100" b="1" dirty="0">
                <a:solidFill>
                  <a:srgbClr val="000000"/>
                </a:solidFill>
                <a:latin typeface="Petrona Bold" pitchFamily="34" charset="0"/>
                <a:ea typeface="Petrona Bold" pitchFamily="34" charset="-122"/>
                <a:cs typeface="Petrona Bold" pitchFamily="34" charset="-120"/>
              </a:rPr>
              <a:t>Discussion: Compromis et Limitations</a:t>
            </a:r>
            <a:endParaRPr lang="en-US" sz="4100" dirty="0"/>
          </a:p>
        </p:txBody>
      </p:sp>
      <p:sp>
        <p:nvSpPr>
          <p:cNvPr id="4" name="Shape 1"/>
          <p:cNvSpPr/>
          <p:nvPr/>
        </p:nvSpPr>
        <p:spPr>
          <a:xfrm>
            <a:off x="702112" y="4018598"/>
            <a:ext cx="4274939" cy="2471023"/>
          </a:xfrm>
          <a:prstGeom prst="roundRect">
            <a:avLst>
              <a:gd name="adj" fmla="val 3410"/>
            </a:avLst>
          </a:prstGeom>
          <a:solidFill>
            <a:srgbClr val="CCEEFF"/>
          </a:solidFill>
          <a:ln w="7620">
            <a:solidFill>
              <a:srgbClr val="B2D4E5"/>
            </a:solidFill>
            <a:prstDash val="solid"/>
          </a:ln>
        </p:spPr>
      </p:sp>
      <p:sp>
        <p:nvSpPr>
          <p:cNvPr id="5" name="Text 2"/>
          <p:cNvSpPr/>
          <p:nvPr/>
        </p:nvSpPr>
        <p:spPr>
          <a:xfrm>
            <a:off x="910352" y="4226838"/>
            <a:ext cx="2633305" cy="329208"/>
          </a:xfrm>
          <a:prstGeom prst="rect">
            <a:avLst/>
          </a:prstGeom>
          <a:noFill/>
          <a:ln/>
        </p:spPr>
        <p:txBody>
          <a:bodyPr wrap="none" lIns="0" tIns="0" rIns="0" bIns="0" rtlCol="0" anchor="t"/>
          <a:lstStyle/>
          <a:p>
            <a:pPr marL="0" indent="0" algn="l">
              <a:lnSpc>
                <a:spcPts val="2550"/>
              </a:lnSpc>
              <a:buNone/>
            </a:pPr>
            <a:r>
              <a:rPr lang="en-US" sz="2050" b="1" dirty="0">
                <a:solidFill>
                  <a:srgbClr val="272525"/>
                </a:solidFill>
                <a:latin typeface="Petrona Bold" pitchFamily="34" charset="0"/>
                <a:ea typeface="Petrona Bold" pitchFamily="34" charset="-122"/>
                <a:cs typeface="Petrona Bold" pitchFamily="34" charset="-120"/>
              </a:rPr>
              <a:t>Compromis</a:t>
            </a:r>
            <a:endParaRPr lang="en-US" sz="2050" dirty="0"/>
          </a:p>
        </p:txBody>
      </p:sp>
      <p:sp>
        <p:nvSpPr>
          <p:cNvPr id="6" name="Text 3"/>
          <p:cNvSpPr/>
          <p:nvPr/>
        </p:nvSpPr>
        <p:spPr>
          <a:xfrm>
            <a:off x="910352" y="4676418"/>
            <a:ext cx="3858458" cy="1604963"/>
          </a:xfrm>
          <a:prstGeom prst="rect">
            <a:avLst/>
          </a:prstGeom>
          <a:noFill/>
          <a:ln/>
        </p:spPr>
        <p:txBody>
          <a:bodyPr wrap="square" lIns="0" tIns="0" rIns="0" bIns="0" rtlCol="0" anchor="t"/>
          <a:lstStyle/>
          <a:p>
            <a:pPr marL="0" indent="0" algn="l">
              <a:lnSpc>
                <a:spcPts val="2500"/>
              </a:lnSpc>
              <a:buNone/>
            </a:pPr>
            <a:r>
              <a:rPr lang="en-US" sz="1550" dirty="0">
                <a:solidFill>
                  <a:srgbClr val="272525"/>
                </a:solidFill>
                <a:latin typeface="Inter" pitchFamily="34" charset="0"/>
                <a:ea typeface="Inter" pitchFamily="34" charset="-122"/>
                <a:cs typeface="Inter" pitchFamily="34" charset="-120"/>
              </a:rPr>
              <a:t>L'approche ADD offre un excellent compromis entre vitesse et qualité, permettant une utilisation dans des contextes où la latence est une contrainte.</a:t>
            </a:r>
            <a:endParaRPr lang="en-US" sz="1550" dirty="0"/>
          </a:p>
        </p:txBody>
      </p:sp>
      <p:sp>
        <p:nvSpPr>
          <p:cNvPr id="7" name="Shape 4"/>
          <p:cNvSpPr/>
          <p:nvPr/>
        </p:nvSpPr>
        <p:spPr>
          <a:xfrm>
            <a:off x="5177671" y="4018598"/>
            <a:ext cx="4274939" cy="2471023"/>
          </a:xfrm>
          <a:prstGeom prst="roundRect">
            <a:avLst>
              <a:gd name="adj" fmla="val 3410"/>
            </a:avLst>
          </a:prstGeom>
          <a:solidFill>
            <a:srgbClr val="CCEEFF"/>
          </a:solidFill>
          <a:ln w="7620">
            <a:solidFill>
              <a:srgbClr val="B2D4E5"/>
            </a:solidFill>
            <a:prstDash val="solid"/>
          </a:ln>
        </p:spPr>
      </p:sp>
      <p:sp>
        <p:nvSpPr>
          <p:cNvPr id="8" name="Text 5"/>
          <p:cNvSpPr/>
          <p:nvPr/>
        </p:nvSpPr>
        <p:spPr>
          <a:xfrm>
            <a:off x="5385911" y="4226838"/>
            <a:ext cx="2633305" cy="329208"/>
          </a:xfrm>
          <a:prstGeom prst="rect">
            <a:avLst/>
          </a:prstGeom>
          <a:noFill/>
          <a:ln/>
        </p:spPr>
        <p:txBody>
          <a:bodyPr wrap="none" lIns="0" tIns="0" rIns="0" bIns="0" rtlCol="0" anchor="t"/>
          <a:lstStyle/>
          <a:p>
            <a:pPr marL="0" indent="0" algn="l">
              <a:lnSpc>
                <a:spcPts val="2550"/>
              </a:lnSpc>
              <a:buNone/>
            </a:pPr>
            <a:r>
              <a:rPr lang="en-US" sz="2050" b="1" dirty="0">
                <a:solidFill>
                  <a:srgbClr val="272525"/>
                </a:solidFill>
                <a:latin typeface="Petrona Bold" pitchFamily="34" charset="0"/>
                <a:ea typeface="Petrona Bold" pitchFamily="34" charset="-122"/>
                <a:cs typeface="Petrona Bold" pitchFamily="34" charset="-120"/>
              </a:rPr>
              <a:t>Limitations</a:t>
            </a:r>
            <a:endParaRPr lang="en-US" sz="2050" dirty="0"/>
          </a:p>
        </p:txBody>
      </p:sp>
      <p:sp>
        <p:nvSpPr>
          <p:cNvPr id="9" name="Text 6"/>
          <p:cNvSpPr/>
          <p:nvPr/>
        </p:nvSpPr>
        <p:spPr>
          <a:xfrm>
            <a:off x="5385911" y="4676418"/>
            <a:ext cx="3858458" cy="962978"/>
          </a:xfrm>
          <a:prstGeom prst="rect">
            <a:avLst/>
          </a:prstGeom>
          <a:noFill/>
          <a:ln/>
        </p:spPr>
        <p:txBody>
          <a:bodyPr wrap="square" lIns="0" tIns="0" rIns="0" bIns="0" rtlCol="0" anchor="t"/>
          <a:lstStyle/>
          <a:p>
            <a:pPr marL="0" indent="0" algn="l">
              <a:lnSpc>
                <a:spcPts val="2500"/>
              </a:lnSpc>
              <a:buNone/>
            </a:pPr>
            <a:r>
              <a:rPr lang="en-US" sz="1550" dirty="0">
                <a:solidFill>
                  <a:srgbClr val="272525"/>
                </a:solidFill>
                <a:latin typeface="Inter" pitchFamily="34" charset="0"/>
                <a:ea typeface="Inter" pitchFamily="34" charset="-122"/>
                <a:cs typeface="Inter" pitchFamily="34" charset="-120"/>
              </a:rPr>
              <a:t>La stabilité de l'entraînement adversarial nécessite des ajustements précis, et la qualité visuelle peut parfois souffrir.</a:t>
            </a:r>
            <a:endParaRPr lang="en-US" sz="1550" dirty="0"/>
          </a:p>
        </p:txBody>
      </p:sp>
      <p:sp>
        <p:nvSpPr>
          <p:cNvPr id="10" name="Shape 7"/>
          <p:cNvSpPr/>
          <p:nvPr/>
        </p:nvSpPr>
        <p:spPr>
          <a:xfrm>
            <a:off x="9653230" y="4018598"/>
            <a:ext cx="4274939" cy="2471023"/>
          </a:xfrm>
          <a:prstGeom prst="roundRect">
            <a:avLst>
              <a:gd name="adj" fmla="val 3410"/>
            </a:avLst>
          </a:prstGeom>
          <a:solidFill>
            <a:srgbClr val="CCEEFF"/>
          </a:solidFill>
          <a:ln w="7620">
            <a:solidFill>
              <a:srgbClr val="B2D4E5"/>
            </a:solidFill>
            <a:prstDash val="solid"/>
          </a:ln>
        </p:spPr>
      </p:sp>
      <p:sp>
        <p:nvSpPr>
          <p:cNvPr id="11" name="Text 8"/>
          <p:cNvSpPr/>
          <p:nvPr/>
        </p:nvSpPr>
        <p:spPr>
          <a:xfrm>
            <a:off x="9861471" y="4226838"/>
            <a:ext cx="2633305" cy="329208"/>
          </a:xfrm>
          <a:prstGeom prst="rect">
            <a:avLst/>
          </a:prstGeom>
          <a:noFill/>
          <a:ln/>
        </p:spPr>
        <p:txBody>
          <a:bodyPr wrap="none" lIns="0" tIns="0" rIns="0" bIns="0" rtlCol="0" anchor="t"/>
          <a:lstStyle/>
          <a:p>
            <a:pPr marL="0" indent="0" algn="l">
              <a:lnSpc>
                <a:spcPts val="2550"/>
              </a:lnSpc>
              <a:buNone/>
            </a:pPr>
            <a:r>
              <a:rPr lang="en-US" sz="2050" b="1" dirty="0">
                <a:solidFill>
                  <a:srgbClr val="272525"/>
                </a:solidFill>
                <a:latin typeface="Petrona Bold" pitchFamily="34" charset="0"/>
                <a:ea typeface="Petrona Bold" pitchFamily="34" charset="-122"/>
                <a:cs typeface="Petrona Bold" pitchFamily="34" charset="-120"/>
              </a:rPr>
              <a:t>Améliorations</a:t>
            </a:r>
            <a:endParaRPr lang="en-US" sz="2050" dirty="0"/>
          </a:p>
        </p:txBody>
      </p:sp>
      <p:sp>
        <p:nvSpPr>
          <p:cNvPr id="12" name="Text 9"/>
          <p:cNvSpPr/>
          <p:nvPr/>
        </p:nvSpPr>
        <p:spPr>
          <a:xfrm>
            <a:off x="9861471" y="4676418"/>
            <a:ext cx="3858458" cy="962978"/>
          </a:xfrm>
          <a:prstGeom prst="rect">
            <a:avLst/>
          </a:prstGeom>
          <a:noFill/>
          <a:ln/>
        </p:spPr>
        <p:txBody>
          <a:bodyPr wrap="square" lIns="0" tIns="0" rIns="0" bIns="0" rtlCol="0" anchor="t"/>
          <a:lstStyle/>
          <a:p>
            <a:pPr marL="0" indent="0" algn="l">
              <a:lnSpc>
                <a:spcPts val="2500"/>
              </a:lnSpc>
              <a:buNone/>
            </a:pPr>
            <a:r>
              <a:rPr lang="en-US" sz="1550" dirty="0">
                <a:solidFill>
                  <a:srgbClr val="272525"/>
                </a:solidFill>
                <a:latin typeface="Inter" pitchFamily="34" charset="0"/>
                <a:ea typeface="Inter" pitchFamily="34" charset="-122"/>
                <a:cs typeface="Inter" pitchFamily="34" charset="-120"/>
              </a:rPr>
              <a:t>Utilisation de loss perceptuelles, entraînement multiéchelle et intégration de supervision multimodalité.</a:t>
            </a:r>
            <a:endParaRPr lang="en-US" sz="1550" dirty="0"/>
          </a:p>
        </p:txBody>
      </p:sp>
      <p:sp>
        <p:nvSpPr>
          <p:cNvPr id="13" name="Text 10"/>
          <p:cNvSpPr/>
          <p:nvPr/>
        </p:nvSpPr>
        <p:spPr>
          <a:xfrm>
            <a:off x="702112" y="6715244"/>
            <a:ext cx="13226177" cy="962978"/>
          </a:xfrm>
          <a:prstGeom prst="rect">
            <a:avLst/>
          </a:prstGeom>
          <a:noFill/>
          <a:ln/>
        </p:spPr>
        <p:txBody>
          <a:bodyPr wrap="square" lIns="0" tIns="0" rIns="0" bIns="0" rtlCol="0" anchor="t"/>
          <a:lstStyle/>
          <a:p>
            <a:pPr marL="0" indent="0" algn="l">
              <a:lnSpc>
                <a:spcPts val="2500"/>
              </a:lnSpc>
              <a:buNone/>
            </a:pPr>
            <a:r>
              <a:rPr lang="en-US" sz="1550" dirty="0">
                <a:solidFill>
                  <a:srgbClr val="272525"/>
                </a:solidFill>
                <a:latin typeface="Inter" pitchFamily="34" charset="0"/>
                <a:ea typeface="Inter" pitchFamily="34" charset="-122"/>
                <a:cs typeface="Inter" pitchFamily="34" charset="-120"/>
              </a:rPr>
              <a:t>Ce projet montre qu'un modèle de diffusion allégé peut rivaliser avec un modèle complet sur un domaine aussi riche et stylisé que Naruto. Des améliorations possibles incluent l'utilisation de loss perceptuelles, l'entraînement multiéchelle, ou l'intégration de supervision multimodalité.</a:t>
            </a:r>
            <a:endParaRPr lang="en-US" sz="15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30553"/>
          </a:xfrm>
          <a:prstGeom prst="rect">
            <a:avLst/>
          </a:prstGeom>
        </p:spPr>
      </p:pic>
      <p:sp>
        <p:nvSpPr>
          <p:cNvPr id="3" name="Text 0"/>
          <p:cNvSpPr/>
          <p:nvPr/>
        </p:nvSpPr>
        <p:spPr>
          <a:xfrm>
            <a:off x="6172081" y="538758"/>
            <a:ext cx="7772638" cy="1285875"/>
          </a:xfrm>
          <a:prstGeom prst="rect">
            <a:avLst/>
          </a:prstGeom>
          <a:noFill/>
          <a:ln/>
        </p:spPr>
        <p:txBody>
          <a:bodyPr wrap="square" lIns="0" tIns="0" rIns="0" bIns="0" rtlCol="0" anchor="t"/>
          <a:lstStyle/>
          <a:p>
            <a:pPr marL="0" indent="0" algn="l">
              <a:lnSpc>
                <a:spcPts val="5050"/>
              </a:lnSpc>
              <a:buNone/>
            </a:pPr>
            <a:r>
              <a:rPr lang="en-US" sz="4000" b="1" dirty="0">
                <a:solidFill>
                  <a:srgbClr val="000000"/>
                </a:solidFill>
                <a:latin typeface="Petrona Bold" pitchFamily="34" charset="0"/>
                <a:ea typeface="Petrona Bold" pitchFamily="34" charset="-122"/>
                <a:cs typeface="Petrona Bold" pitchFamily="34" charset="-120"/>
              </a:rPr>
              <a:t>Conclusion: Perspectives d'Avenir</a:t>
            </a:r>
            <a:endParaRPr lang="en-US" sz="4000" dirty="0"/>
          </a:p>
        </p:txBody>
      </p:sp>
      <p:sp>
        <p:nvSpPr>
          <p:cNvPr id="4" name="Shape 1"/>
          <p:cNvSpPr/>
          <p:nvPr/>
        </p:nvSpPr>
        <p:spPr>
          <a:xfrm>
            <a:off x="6172081" y="2118479"/>
            <a:ext cx="146923" cy="1065967"/>
          </a:xfrm>
          <a:prstGeom prst="roundRect">
            <a:avLst>
              <a:gd name="adj" fmla="val 56007"/>
            </a:avLst>
          </a:prstGeom>
          <a:solidFill>
            <a:srgbClr val="CCEEFF"/>
          </a:solidFill>
          <a:ln w="7620">
            <a:solidFill>
              <a:srgbClr val="B2D4E5"/>
            </a:solidFill>
            <a:prstDash val="solid"/>
          </a:ln>
        </p:spPr>
      </p:sp>
      <p:sp>
        <p:nvSpPr>
          <p:cNvPr id="5" name="Text 2"/>
          <p:cNvSpPr/>
          <p:nvPr/>
        </p:nvSpPr>
        <p:spPr>
          <a:xfrm>
            <a:off x="6612850" y="2118479"/>
            <a:ext cx="2571393" cy="321469"/>
          </a:xfrm>
          <a:prstGeom prst="rect">
            <a:avLst/>
          </a:prstGeom>
          <a:noFill/>
          <a:ln/>
        </p:spPr>
        <p:txBody>
          <a:bodyPr wrap="none" lIns="0" tIns="0" rIns="0" bIns="0" rtlCol="0" anchor="t"/>
          <a:lstStyle/>
          <a:p>
            <a:pPr marL="0" indent="0" algn="l">
              <a:lnSpc>
                <a:spcPts val="2500"/>
              </a:lnSpc>
              <a:buNone/>
            </a:pPr>
            <a:r>
              <a:rPr lang="en-US" sz="2000" b="1" dirty="0">
                <a:solidFill>
                  <a:srgbClr val="272525"/>
                </a:solidFill>
                <a:latin typeface="Petrona Bold" pitchFamily="34" charset="0"/>
                <a:ea typeface="Petrona Bold" pitchFamily="34" charset="-122"/>
                <a:cs typeface="Petrona Bold" pitchFamily="34" charset="-120"/>
              </a:rPr>
              <a:t>Réalisation</a:t>
            </a:r>
            <a:endParaRPr lang="en-US" sz="2000" dirty="0"/>
          </a:p>
        </p:txBody>
      </p:sp>
      <p:sp>
        <p:nvSpPr>
          <p:cNvPr id="6" name="Text 3"/>
          <p:cNvSpPr/>
          <p:nvPr/>
        </p:nvSpPr>
        <p:spPr>
          <a:xfrm>
            <a:off x="6612850" y="2557463"/>
            <a:ext cx="7331869" cy="626983"/>
          </a:xfrm>
          <a:prstGeom prst="rect">
            <a:avLst/>
          </a:prstGeom>
          <a:noFill/>
          <a:ln/>
        </p:spPr>
        <p:txBody>
          <a:bodyPr wrap="square" lIns="0" tIns="0" rIns="0" bIns="0" rtlCol="0" anchor="t"/>
          <a:lstStyle/>
          <a:p>
            <a:pPr marL="0" indent="0" algn="l">
              <a:lnSpc>
                <a:spcPts val="2450"/>
              </a:lnSpc>
              <a:buNone/>
            </a:pPr>
            <a:r>
              <a:rPr lang="en-US" sz="1500" dirty="0">
                <a:solidFill>
                  <a:srgbClr val="272525"/>
                </a:solidFill>
                <a:latin typeface="Inter" pitchFamily="34" charset="0"/>
                <a:ea typeface="Inter" pitchFamily="34" charset="-122"/>
                <a:cs typeface="Inter" pitchFamily="34" charset="-120"/>
              </a:rPr>
              <a:t>Mise en œuvre d'une version accélérée et compacte d'un modèle de diffusion pour la génération d'images stylisées Naruto.</a:t>
            </a:r>
            <a:endParaRPr lang="en-US" sz="1500" dirty="0"/>
          </a:p>
        </p:txBody>
      </p:sp>
      <p:sp>
        <p:nvSpPr>
          <p:cNvPr id="7" name="Shape 4"/>
          <p:cNvSpPr/>
          <p:nvPr/>
        </p:nvSpPr>
        <p:spPr>
          <a:xfrm>
            <a:off x="6465927" y="3380303"/>
            <a:ext cx="146923" cy="1065967"/>
          </a:xfrm>
          <a:prstGeom prst="roundRect">
            <a:avLst>
              <a:gd name="adj" fmla="val 56007"/>
            </a:avLst>
          </a:prstGeom>
          <a:solidFill>
            <a:srgbClr val="CCEEFF"/>
          </a:solidFill>
          <a:ln w="7620">
            <a:solidFill>
              <a:srgbClr val="B2D4E5"/>
            </a:solidFill>
            <a:prstDash val="solid"/>
          </a:ln>
        </p:spPr>
      </p:sp>
      <p:sp>
        <p:nvSpPr>
          <p:cNvPr id="8" name="Text 5"/>
          <p:cNvSpPr/>
          <p:nvPr/>
        </p:nvSpPr>
        <p:spPr>
          <a:xfrm>
            <a:off x="6906697" y="3380303"/>
            <a:ext cx="2571393" cy="321469"/>
          </a:xfrm>
          <a:prstGeom prst="rect">
            <a:avLst/>
          </a:prstGeom>
          <a:noFill/>
          <a:ln/>
        </p:spPr>
        <p:txBody>
          <a:bodyPr wrap="none" lIns="0" tIns="0" rIns="0" bIns="0" rtlCol="0" anchor="t"/>
          <a:lstStyle/>
          <a:p>
            <a:pPr marL="0" indent="0" algn="l">
              <a:lnSpc>
                <a:spcPts val="2500"/>
              </a:lnSpc>
              <a:buNone/>
            </a:pPr>
            <a:r>
              <a:rPr lang="en-US" sz="2000" b="1" dirty="0">
                <a:solidFill>
                  <a:srgbClr val="272525"/>
                </a:solidFill>
                <a:latin typeface="Petrona Bold" pitchFamily="34" charset="0"/>
                <a:ea typeface="Petrona Bold" pitchFamily="34" charset="-122"/>
                <a:cs typeface="Petrona Bold" pitchFamily="34" charset="-120"/>
              </a:rPr>
              <a:t>Avantages</a:t>
            </a:r>
            <a:endParaRPr lang="en-US" sz="2000" dirty="0"/>
          </a:p>
        </p:txBody>
      </p:sp>
      <p:sp>
        <p:nvSpPr>
          <p:cNvPr id="9" name="Text 6"/>
          <p:cNvSpPr/>
          <p:nvPr/>
        </p:nvSpPr>
        <p:spPr>
          <a:xfrm>
            <a:off x="6906697" y="3819287"/>
            <a:ext cx="7038023" cy="626983"/>
          </a:xfrm>
          <a:prstGeom prst="rect">
            <a:avLst/>
          </a:prstGeom>
          <a:noFill/>
          <a:ln/>
        </p:spPr>
        <p:txBody>
          <a:bodyPr wrap="square" lIns="0" tIns="0" rIns="0" bIns="0" rtlCol="0" anchor="t"/>
          <a:lstStyle/>
          <a:p>
            <a:pPr marL="0" indent="0" algn="l">
              <a:lnSpc>
                <a:spcPts val="2450"/>
              </a:lnSpc>
              <a:buNone/>
            </a:pPr>
            <a:r>
              <a:rPr lang="en-US" sz="1500" dirty="0">
                <a:solidFill>
                  <a:srgbClr val="272525"/>
                </a:solidFill>
                <a:latin typeface="Inter" pitchFamily="34" charset="0"/>
                <a:ea typeface="Inter" pitchFamily="34" charset="-122"/>
                <a:cs typeface="Inter" pitchFamily="34" charset="-120"/>
              </a:rPr>
              <a:t>Combinaison des avantages des grands modèles génératifs avec la rapidité d'un modèle allégé.</a:t>
            </a:r>
            <a:endParaRPr lang="en-US" sz="1500" dirty="0"/>
          </a:p>
        </p:txBody>
      </p:sp>
      <p:sp>
        <p:nvSpPr>
          <p:cNvPr id="10" name="Shape 7"/>
          <p:cNvSpPr/>
          <p:nvPr/>
        </p:nvSpPr>
        <p:spPr>
          <a:xfrm>
            <a:off x="6759773" y="4642128"/>
            <a:ext cx="146923" cy="1065967"/>
          </a:xfrm>
          <a:prstGeom prst="roundRect">
            <a:avLst>
              <a:gd name="adj" fmla="val 56007"/>
            </a:avLst>
          </a:prstGeom>
          <a:solidFill>
            <a:srgbClr val="CCEEFF"/>
          </a:solidFill>
          <a:ln w="7620">
            <a:solidFill>
              <a:srgbClr val="B2D4E5"/>
            </a:solidFill>
            <a:prstDash val="solid"/>
          </a:ln>
        </p:spPr>
      </p:sp>
      <p:sp>
        <p:nvSpPr>
          <p:cNvPr id="11" name="Text 8"/>
          <p:cNvSpPr/>
          <p:nvPr/>
        </p:nvSpPr>
        <p:spPr>
          <a:xfrm>
            <a:off x="7200543" y="4642128"/>
            <a:ext cx="2571393" cy="321469"/>
          </a:xfrm>
          <a:prstGeom prst="rect">
            <a:avLst/>
          </a:prstGeom>
          <a:noFill/>
          <a:ln/>
        </p:spPr>
        <p:txBody>
          <a:bodyPr wrap="none" lIns="0" tIns="0" rIns="0" bIns="0" rtlCol="0" anchor="t"/>
          <a:lstStyle/>
          <a:p>
            <a:pPr marL="0" indent="0" algn="l">
              <a:lnSpc>
                <a:spcPts val="2500"/>
              </a:lnSpc>
              <a:buNone/>
            </a:pPr>
            <a:r>
              <a:rPr lang="en-US" sz="2000" b="1" dirty="0">
                <a:solidFill>
                  <a:srgbClr val="272525"/>
                </a:solidFill>
                <a:latin typeface="Petrona Bold" pitchFamily="34" charset="0"/>
                <a:ea typeface="Petrona Bold" pitchFamily="34" charset="-122"/>
                <a:cs typeface="Petrona Bold" pitchFamily="34" charset="-120"/>
              </a:rPr>
              <a:t>Applications</a:t>
            </a:r>
            <a:endParaRPr lang="en-US" sz="2000" dirty="0"/>
          </a:p>
        </p:txBody>
      </p:sp>
      <p:sp>
        <p:nvSpPr>
          <p:cNvPr id="12" name="Text 9"/>
          <p:cNvSpPr/>
          <p:nvPr/>
        </p:nvSpPr>
        <p:spPr>
          <a:xfrm>
            <a:off x="7200543" y="5081111"/>
            <a:ext cx="6744176" cy="626983"/>
          </a:xfrm>
          <a:prstGeom prst="rect">
            <a:avLst/>
          </a:prstGeom>
          <a:noFill/>
          <a:ln/>
        </p:spPr>
        <p:txBody>
          <a:bodyPr wrap="square" lIns="0" tIns="0" rIns="0" bIns="0" rtlCol="0" anchor="t"/>
          <a:lstStyle/>
          <a:p>
            <a:pPr marL="0" indent="0" algn="l">
              <a:lnSpc>
                <a:spcPts val="2450"/>
              </a:lnSpc>
              <a:buNone/>
            </a:pPr>
            <a:r>
              <a:rPr lang="en-US" sz="1500" dirty="0">
                <a:solidFill>
                  <a:srgbClr val="272525"/>
                </a:solidFill>
                <a:latin typeface="Inter" pitchFamily="34" charset="0"/>
                <a:ea typeface="Inter" pitchFamily="34" charset="-122"/>
                <a:cs typeface="Inter" pitchFamily="34" charset="-120"/>
              </a:rPr>
              <a:t>Perspectives intéressantes pour des applications créatives, interactives ou embarquées.</a:t>
            </a:r>
            <a:endParaRPr lang="en-US" sz="1500" dirty="0"/>
          </a:p>
        </p:txBody>
      </p:sp>
      <p:sp>
        <p:nvSpPr>
          <p:cNvPr id="13" name="Text 10"/>
          <p:cNvSpPr/>
          <p:nvPr/>
        </p:nvSpPr>
        <p:spPr>
          <a:xfrm>
            <a:off x="6172081" y="6124337"/>
            <a:ext cx="7772638" cy="1567458"/>
          </a:xfrm>
          <a:prstGeom prst="rect">
            <a:avLst/>
          </a:prstGeom>
          <a:noFill/>
          <a:ln/>
        </p:spPr>
        <p:txBody>
          <a:bodyPr wrap="square" lIns="0" tIns="0" rIns="0" bIns="0" rtlCol="0" anchor="t"/>
          <a:lstStyle/>
          <a:p>
            <a:pPr marL="0" indent="0" algn="l">
              <a:lnSpc>
                <a:spcPts val="2450"/>
              </a:lnSpc>
              <a:buNone/>
            </a:pPr>
            <a:r>
              <a:rPr lang="en-US" sz="1500" dirty="0">
                <a:solidFill>
                  <a:srgbClr val="272525"/>
                </a:solidFill>
                <a:latin typeface="Inter" pitchFamily="34" charset="0"/>
                <a:ea typeface="Inter" pitchFamily="34" charset="-122"/>
                <a:cs typeface="Inter" pitchFamily="34" charset="-120"/>
              </a:rPr>
              <a:t>En conclusion, ce projet a permis de mettre en œuvre une version accélérée et compacte d'un modèle de diffusion pour la génération d'images stylisées Naruto. À l'avenir, cette approche pourra être appliquée à d'autres univers visuels, ou utilisée dans des outils accessibles aux artistes, aux fans, ou aux développeurs de jeux vidéo.</a:t>
            </a:r>
            <a:endParaRPr lang="en-US" sz="15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TotalTime>
  <Words>707</Words>
  <Application>Microsoft Office PowerPoint</Application>
  <PresentationFormat>Personnalisé</PresentationFormat>
  <Paragraphs>75</Paragraphs>
  <Slides>9</Slides>
  <Notes>8</Notes>
  <HiddenSlides>0</HiddenSlides>
  <MMClips>0</MMClips>
  <ScaleCrop>false</ScaleCrop>
  <HeadingPairs>
    <vt:vector size="6" baseType="variant">
      <vt:variant>
        <vt:lpstr>Polices utilisées</vt:lpstr>
      </vt:variant>
      <vt:variant>
        <vt:i4>5</vt:i4>
      </vt:variant>
      <vt:variant>
        <vt:lpstr>Thème</vt:lpstr>
      </vt:variant>
      <vt:variant>
        <vt:i4>1</vt:i4>
      </vt:variant>
      <vt:variant>
        <vt:lpstr>Titres des diapositives</vt:lpstr>
      </vt:variant>
      <vt:variant>
        <vt:i4>9</vt:i4>
      </vt:variant>
    </vt:vector>
  </HeadingPairs>
  <TitlesOfParts>
    <vt:vector size="15" baseType="lpstr">
      <vt:lpstr>Poppins</vt:lpstr>
      <vt:lpstr>Petrona Bold</vt:lpstr>
      <vt:lpstr>Inter</vt:lpstr>
      <vt:lpstr>Calibri</vt:lpstr>
      <vt:lpstr>Arial</vt:lpstr>
      <vt:lpstr>Office Theme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CYTech Student</cp:lastModifiedBy>
  <cp:revision>2</cp:revision>
  <dcterms:created xsi:type="dcterms:W3CDTF">2025-04-14T18:00:30Z</dcterms:created>
  <dcterms:modified xsi:type="dcterms:W3CDTF">2025-04-14T18:08:32Z</dcterms:modified>
</cp:coreProperties>
</file>